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Advent Pro SemiBold" panose="020B0604020202020204" charset="0"/>
      <p:regular r:id="rId24"/>
      <p:bold r:id="rId25"/>
    </p:embeddedFont>
    <p:embeddedFont>
      <p:font typeface="Fira Sans Condensed Medium" panose="020B0603050000020004" pitchFamily="34" charset="0"/>
      <p:regular r:id="rId26"/>
      <p:bold r:id="rId27"/>
      <p:italic r:id="rId28"/>
      <p:boldItalic r:id="rId29"/>
    </p:embeddedFont>
    <p:embeddedFont>
      <p:font typeface="Fira Sans Extra Condensed Medium" panose="020B0604020202020204" charset="0"/>
      <p:regular r:id="rId30"/>
      <p:bold r:id="rId31"/>
      <p:italic r:id="rId32"/>
      <p:boldItalic r:id="rId33"/>
    </p:embeddedFont>
    <p:embeddedFont>
      <p:font typeface="Livvic Light" pitchFamily="2" charset="0"/>
      <p:regular r:id="rId34"/>
      <p:italic r:id="rId35"/>
    </p:embeddedFont>
    <p:embeddedFont>
      <p:font typeface="Maven Pro" panose="020B0604020202020204" charset="0"/>
      <p:regular r:id="rId36"/>
      <p:bold r:id="rId37"/>
    </p:embeddedFont>
    <p:embeddedFont>
      <p:font typeface="Montserrat" panose="00000500000000000000" pitchFamily="2" charset="0"/>
      <p:regular r:id="rId38"/>
      <p:bold r:id="rId39"/>
      <p:italic r:id="rId40"/>
      <p:boldItalic r:id="rId41"/>
    </p:embeddedFont>
    <p:embeddedFont>
      <p:font typeface="Montserrat SemiBold" panose="00000700000000000000" pitchFamily="2" charset="0"/>
      <p:regular r:id="rId42"/>
      <p:bold r:id="rId43"/>
      <p:italic r:id="rId44"/>
      <p:boldItalic r:id="rId45"/>
    </p:embeddedFont>
    <p:embeddedFont>
      <p:font typeface="Nunito Light" pitchFamily="2" charset="0"/>
      <p:regular r:id="rId46"/>
      <p:italic r:id="rId47"/>
    </p:embeddedFont>
    <p:embeddedFont>
      <p:font typeface="Share Tech"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6c52a2e8d8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70d13569c7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316b9dd240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316b9dd24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316b9dd240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316b9dd240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316b9dd240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316b9dd240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316b9dd240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316b9dd240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316b9dd240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316b9dd240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316c8944b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316c8944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16c8944b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16c8944b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316c8944b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316c8944b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c4305b0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316c8944b0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316c8944b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c52a2e8d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316b9dd24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316b9dd24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316b9dd240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316b9dd240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16b9dd240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16b9dd240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316b9dd240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316b9dd240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c4305b01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Montserrat"/>
                <a:ea typeface="Montserrat"/>
                <a:cs typeface="Montserrat"/>
                <a:sym typeface="Montserrat"/>
              </a:rPr>
              <a:t>JASA ANTAR MAKANAN ONLINE</a:t>
            </a:r>
            <a:endParaRPr b="1">
              <a:latin typeface="Montserrat"/>
              <a:ea typeface="Montserrat"/>
              <a:cs typeface="Montserrat"/>
              <a:sym typeface="Montserrat"/>
            </a:endParaRPr>
          </a:p>
        </p:txBody>
      </p:sp>
      <p:sp>
        <p:nvSpPr>
          <p:cNvPr id="431" name="Google Shape;431;p23"/>
          <p:cNvSpPr txBox="1">
            <a:spLocks noGrp="1"/>
          </p:cNvSpPr>
          <p:nvPr>
            <p:ph type="ctrTitle"/>
          </p:nvPr>
        </p:nvSpPr>
        <p:spPr>
          <a:xfrm>
            <a:off x="1561650" y="661163"/>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PROJECT                  BASIS DATA</a:t>
            </a:r>
            <a:endParaRPr b="1" dirty="0">
              <a:latin typeface="Montserrat"/>
              <a:ea typeface="Montserrat"/>
              <a:cs typeface="Montserrat"/>
              <a:sym typeface="Montserrat"/>
            </a:endParaRPr>
          </a:p>
        </p:txBody>
      </p:sp>
      <p:sp>
        <p:nvSpPr>
          <p:cNvPr id="432" name="Google Shape;432;p23"/>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3"/>
          <p:cNvGrpSpPr/>
          <p:nvPr/>
        </p:nvGrpSpPr>
        <p:grpSpPr>
          <a:xfrm>
            <a:off x="6232314" y="3696331"/>
            <a:ext cx="121434" cy="1073147"/>
            <a:chOff x="6232314" y="3696331"/>
            <a:chExt cx="121434" cy="1073147"/>
          </a:xfrm>
        </p:grpSpPr>
        <p:sp>
          <p:nvSpPr>
            <p:cNvPr id="439" name="Google Shape;439;p23"/>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3"/>
          <p:cNvGrpSpPr/>
          <p:nvPr/>
        </p:nvGrpSpPr>
        <p:grpSpPr>
          <a:xfrm>
            <a:off x="6780548" y="337714"/>
            <a:ext cx="133252" cy="1952377"/>
            <a:chOff x="6780548" y="337714"/>
            <a:chExt cx="133252" cy="1952377"/>
          </a:xfrm>
        </p:grpSpPr>
        <p:sp>
          <p:nvSpPr>
            <p:cNvPr id="442" name="Google Shape;442;p2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608717" y="1280046"/>
            <a:ext cx="199237" cy="2828935"/>
            <a:chOff x="1608717" y="1280046"/>
            <a:chExt cx="199237" cy="2828935"/>
          </a:xfrm>
        </p:grpSpPr>
        <p:sp>
          <p:nvSpPr>
            <p:cNvPr id="445" name="Google Shape;445;p23"/>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23"/>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3"/>
          <p:cNvGrpSpPr/>
          <p:nvPr/>
        </p:nvGrpSpPr>
        <p:grpSpPr>
          <a:xfrm>
            <a:off x="8008096" y="2108910"/>
            <a:ext cx="199001" cy="2139769"/>
            <a:chOff x="8008096" y="2108910"/>
            <a:chExt cx="199001" cy="2139769"/>
          </a:xfrm>
        </p:grpSpPr>
        <p:sp>
          <p:nvSpPr>
            <p:cNvPr id="451" name="Google Shape;451;p2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3"/>
          <p:cNvGrpSpPr/>
          <p:nvPr/>
        </p:nvGrpSpPr>
        <p:grpSpPr>
          <a:xfrm>
            <a:off x="4472500" y="3928605"/>
            <a:ext cx="199001" cy="867198"/>
            <a:chOff x="4475150" y="4052605"/>
            <a:chExt cx="199001" cy="867198"/>
          </a:xfrm>
        </p:grpSpPr>
        <p:sp>
          <p:nvSpPr>
            <p:cNvPr id="454" name="Google Shape;454;p23"/>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2"/>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Montserrat SemiBold"/>
                <a:ea typeface="Montserrat SemiBold"/>
                <a:cs typeface="Montserrat SemiBold"/>
                <a:sym typeface="Montserrat SemiBold"/>
              </a:rPr>
              <a:t>LANGKAH-LANGKAH PEMBUATAN SISTEM BASIS DATA JASA ANTAR MAKANAN</a:t>
            </a:r>
            <a:endParaRPr sz="3500">
              <a:solidFill>
                <a:schemeClr val="accent3"/>
              </a:solidFill>
              <a:latin typeface="Montserrat SemiBold"/>
              <a:ea typeface="Montserrat SemiBold"/>
              <a:cs typeface="Montserrat SemiBold"/>
              <a:sym typeface="Montserr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3"/>
          <p:cNvSpPr txBox="1">
            <a:spLocks noGrp="1"/>
          </p:cNvSpPr>
          <p:nvPr>
            <p:ph type="body" idx="1"/>
          </p:nvPr>
        </p:nvSpPr>
        <p:spPr>
          <a:xfrm>
            <a:off x="167500" y="548575"/>
            <a:ext cx="8751600" cy="4455300"/>
          </a:xfrm>
          <a:prstGeom prst="rect">
            <a:avLst/>
          </a:prstGeom>
        </p:spPr>
        <p:txBody>
          <a:bodyPr spcFirstLastPara="1" wrap="square" lIns="91425" tIns="91425" rIns="91425" bIns="91425" anchor="t" anchorCtr="0">
            <a:noAutofit/>
          </a:bodyPr>
          <a:lstStyle/>
          <a:p>
            <a:pPr marL="0" lvl="0" indent="457200" algn="just" rtl="0">
              <a:lnSpc>
                <a:spcPct val="115000"/>
              </a:lnSpc>
              <a:spcBef>
                <a:spcPts val="0"/>
              </a:spcBef>
              <a:spcAft>
                <a:spcPts val="0"/>
              </a:spcAft>
              <a:buNone/>
            </a:pPr>
            <a:r>
              <a:rPr lang="en" sz="1200" dirty="0">
                <a:latin typeface="Times New Roman"/>
                <a:ea typeface="Times New Roman"/>
                <a:cs typeface="Times New Roman"/>
                <a:sym typeface="Times New Roman"/>
              </a:rPr>
              <a:t>Pada pembuatan basis data ini, kami menggunakan dbms oracle version 10g express edition. Berikut ini langkah-langkah yang dilakukan dalam pembuatan basis data.</a:t>
            </a:r>
            <a:endParaRPr sz="1200" dirty="0">
              <a:latin typeface="Times New Roman"/>
              <a:ea typeface="Times New Roman"/>
              <a:cs typeface="Times New Roman"/>
              <a:sym typeface="Times New Roman"/>
            </a:endParaRPr>
          </a:p>
          <a:p>
            <a:pPr marL="0" lvl="0" indent="45720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152400" lvl="0" indent="0" algn="just" rtl="0">
              <a:lnSpc>
                <a:spcPct val="115000"/>
              </a:lnSpc>
              <a:spcBef>
                <a:spcPts val="0"/>
              </a:spcBef>
              <a:spcAft>
                <a:spcPts val="0"/>
              </a:spcAft>
              <a:buSzPts val="1200"/>
              <a:buNone/>
            </a:pPr>
            <a:r>
              <a:rPr lang="id-ID" sz="1200" dirty="0">
                <a:latin typeface="Times New Roman"/>
                <a:ea typeface="Times New Roman"/>
                <a:cs typeface="Times New Roman"/>
                <a:sym typeface="Times New Roman"/>
              </a:rPr>
              <a:t>1. </a:t>
            </a:r>
            <a:r>
              <a:rPr lang="en" sz="1200" dirty="0">
                <a:latin typeface="Times New Roman"/>
                <a:ea typeface="Times New Roman"/>
                <a:cs typeface="Times New Roman"/>
                <a:sym typeface="Times New Roman"/>
              </a:rPr>
              <a:t>Membuat dan memberikan privileges ke user admin                          </a:t>
            </a:r>
            <a:r>
              <a:rPr lang="id-ID" sz="1200" dirty="0">
                <a:latin typeface="Times New Roman"/>
                <a:ea typeface="Times New Roman"/>
                <a:cs typeface="Times New Roman"/>
                <a:sym typeface="Times New Roman"/>
              </a:rPr>
              <a:t> </a:t>
            </a:r>
            <a:r>
              <a:rPr lang="en" sz="1200" dirty="0">
                <a:latin typeface="Times New Roman"/>
                <a:ea typeface="Times New Roman"/>
                <a:cs typeface="Times New Roman"/>
                <a:sym typeface="Times New Roman"/>
              </a:rPr>
              <a:t> 2.  Membuat tabel pembeli</a:t>
            </a:r>
            <a:endParaRPr sz="1200"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lang="id-ID"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dirty="0">
                <a:latin typeface="Times New Roman"/>
                <a:ea typeface="Times New Roman"/>
                <a:cs typeface="Times New Roman"/>
                <a:sym typeface="Times New Roman"/>
              </a:rPr>
              <a:t>3. Membuat tabel driver 				 </a:t>
            </a:r>
            <a:r>
              <a:rPr lang="id-ID" sz="1200" dirty="0">
                <a:latin typeface="Times New Roman"/>
                <a:ea typeface="Times New Roman"/>
                <a:cs typeface="Times New Roman"/>
                <a:sym typeface="Times New Roman"/>
              </a:rPr>
              <a:t>4. Membuat tabel restoran</a:t>
            </a: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pic>
        <p:nvPicPr>
          <p:cNvPr id="541" name="Google Shape;541;p33"/>
          <p:cNvPicPr preferRelativeResize="0"/>
          <p:nvPr/>
        </p:nvPicPr>
        <p:blipFill>
          <a:blip r:embed="rId3">
            <a:alphaModFix/>
          </a:blip>
          <a:stretch>
            <a:fillRect/>
          </a:stretch>
        </p:blipFill>
        <p:spPr>
          <a:xfrm>
            <a:off x="474550" y="1506325"/>
            <a:ext cx="3559275" cy="1445100"/>
          </a:xfrm>
          <a:prstGeom prst="rect">
            <a:avLst/>
          </a:prstGeom>
          <a:noFill/>
          <a:ln>
            <a:noFill/>
          </a:ln>
        </p:spPr>
      </p:pic>
      <p:pic>
        <p:nvPicPr>
          <p:cNvPr id="542" name="Google Shape;542;p33"/>
          <p:cNvPicPr preferRelativeResize="0"/>
          <p:nvPr/>
        </p:nvPicPr>
        <p:blipFill>
          <a:blip r:embed="rId4">
            <a:alphaModFix/>
          </a:blip>
          <a:stretch>
            <a:fillRect/>
          </a:stretch>
        </p:blipFill>
        <p:spPr>
          <a:xfrm>
            <a:off x="4934100" y="1506325"/>
            <a:ext cx="3817525" cy="1531050"/>
          </a:xfrm>
          <a:prstGeom prst="rect">
            <a:avLst/>
          </a:prstGeom>
          <a:noFill/>
          <a:ln>
            <a:noFill/>
          </a:ln>
        </p:spPr>
      </p:pic>
      <p:pic>
        <p:nvPicPr>
          <p:cNvPr id="543" name="Google Shape;543;p33"/>
          <p:cNvPicPr preferRelativeResize="0"/>
          <p:nvPr/>
        </p:nvPicPr>
        <p:blipFill>
          <a:blip r:embed="rId5">
            <a:alphaModFix/>
          </a:blip>
          <a:stretch>
            <a:fillRect/>
          </a:stretch>
        </p:blipFill>
        <p:spPr>
          <a:xfrm>
            <a:off x="474550" y="3460425"/>
            <a:ext cx="3964500" cy="1445100"/>
          </a:xfrm>
          <a:prstGeom prst="rect">
            <a:avLst/>
          </a:prstGeom>
          <a:noFill/>
          <a:ln>
            <a:noFill/>
          </a:ln>
        </p:spPr>
      </p:pic>
      <p:pic>
        <p:nvPicPr>
          <p:cNvPr id="544" name="Google Shape;544;p33"/>
          <p:cNvPicPr preferRelativeResize="0"/>
          <p:nvPr/>
        </p:nvPicPr>
        <p:blipFill>
          <a:blip r:embed="rId6">
            <a:alphaModFix/>
          </a:blip>
          <a:stretch>
            <a:fillRect/>
          </a:stretch>
        </p:blipFill>
        <p:spPr>
          <a:xfrm>
            <a:off x="4934100" y="3460425"/>
            <a:ext cx="3768675" cy="144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4"/>
          <p:cNvSpPr txBox="1">
            <a:spLocks noGrp="1"/>
          </p:cNvSpPr>
          <p:nvPr>
            <p:ph type="body" idx="1"/>
          </p:nvPr>
        </p:nvSpPr>
        <p:spPr>
          <a:xfrm>
            <a:off x="27925" y="27925"/>
            <a:ext cx="9079500" cy="5080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dirty="0">
                <a:latin typeface="Times New Roman"/>
                <a:ea typeface="Times New Roman"/>
                <a:cs typeface="Times New Roman"/>
                <a:sym typeface="Times New Roman"/>
              </a:rPr>
              <a:t>5. Membuat tabel makanan 				6.Membuat tabel pesanan  </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just" rtl="0">
              <a:lnSpc>
                <a:spcPct val="115000"/>
              </a:lnSpc>
              <a:spcBef>
                <a:spcPts val="0"/>
              </a:spcBef>
              <a:spcAft>
                <a:spcPts val="0"/>
              </a:spcAft>
              <a:buNone/>
            </a:pPr>
            <a:endParaRPr dirty="0"/>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dirty="0">
                <a:latin typeface="Times New Roman"/>
                <a:ea typeface="Times New Roman"/>
                <a:cs typeface="Times New Roman"/>
                <a:sym typeface="Times New Roman"/>
              </a:rPr>
              <a:t>7. Membuat tabel detail pesanan 			8. Membuat tabel rating makanan  </a:t>
            </a: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pic>
        <p:nvPicPr>
          <p:cNvPr id="550" name="Google Shape;550;p34"/>
          <p:cNvPicPr preferRelativeResize="0"/>
          <p:nvPr/>
        </p:nvPicPr>
        <p:blipFill>
          <a:blip r:embed="rId3">
            <a:alphaModFix/>
          </a:blip>
          <a:stretch>
            <a:fillRect/>
          </a:stretch>
        </p:blipFill>
        <p:spPr>
          <a:xfrm>
            <a:off x="144275" y="422188"/>
            <a:ext cx="3950425" cy="1892912"/>
          </a:xfrm>
          <a:prstGeom prst="rect">
            <a:avLst/>
          </a:prstGeom>
          <a:noFill/>
          <a:ln>
            <a:noFill/>
          </a:ln>
        </p:spPr>
      </p:pic>
      <p:pic>
        <p:nvPicPr>
          <p:cNvPr id="551" name="Google Shape;551;p34"/>
          <p:cNvPicPr preferRelativeResize="0"/>
          <p:nvPr/>
        </p:nvPicPr>
        <p:blipFill>
          <a:blip r:embed="rId4">
            <a:alphaModFix/>
          </a:blip>
          <a:stretch>
            <a:fillRect/>
          </a:stretch>
        </p:blipFill>
        <p:spPr>
          <a:xfrm>
            <a:off x="4598456" y="399000"/>
            <a:ext cx="4299230" cy="1892900"/>
          </a:xfrm>
          <a:prstGeom prst="rect">
            <a:avLst/>
          </a:prstGeom>
          <a:noFill/>
          <a:ln>
            <a:noFill/>
          </a:ln>
        </p:spPr>
      </p:pic>
      <p:pic>
        <p:nvPicPr>
          <p:cNvPr id="552" name="Google Shape;552;p34"/>
          <p:cNvPicPr preferRelativeResize="0"/>
          <p:nvPr/>
        </p:nvPicPr>
        <p:blipFill>
          <a:blip r:embed="rId5">
            <a:alphaModFix/>
          </a:blip>
          <a:stretch>
            <a:fillRect/>
          </a:stretch>
        </p:blipFill>
        <p:spPr>
          <a:xfrm>
            <a:off x="144275" y="3168450"/>
            <a:ext cx="4130925" cy="1702825"/>
          </a:xfrm>
          <a:prstGeom prst="rect">
            <a:avLst/>
          </a:prstGeom>
          <a:noFill/>
          <a:ln>
            <a:noFill/>
          </a:ln>
        </p:spPr>
      </p:pic>
      <p:pic>
        <p:nvPicPr>
          <p:cNvPr id="553" name="Google Shape;553;p34"/>
          <p:cNvPicPr preferRelativeResize="0"/>
          <p:nvPr/>
        </p:nvPicPr>
        <p:blipFill>
          <a:blip r:embed="rId6">
            <a:alphaModFix/>
          </a:blip>
          <a:stretch>
            <a:fillRect/>
          </a:stretch>
        </p:blipFill>
        <p:spPr>
          <a:xfrm>
            <a:off x="4601475" y="3168450"/>
            <a:ext cx="4293200" cy="1702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5"/>
          <p:cNvSpPr txBox="1">
            <a:spLocks noGrp="1"/>
          </p:cNvSpPr>
          <p:nvPr>
            <p:ph type="body" idx="1"/>
          </p:nvPr>
        </p:nvSpPr>
        <p:spPr>
          <a:xfrm>
            <a:off x="44525" y="17400"/>
            <a:ext cx="9144000" cy="5108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dirty="0">
                <a:latin typeface="Times New Roman"/>
                <a:ea typeface="Times New Roman"/>
                <a:cs typeface="Times New Roman"/>
                <a:sym typeface="Times New Roman"/>
              </a:rPr>
              <a:t>9. Membuat tabel rating driver 			10. Membuat tabel c_rating_driver</a:t>
            </a: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dirty="0">
                <a:latin typeface="Times New Roman"/>
                <a:ea typeface="Times New Roman"/>
                <a:cs typeface="Times New Roman"/>
                <a:sym typeface="Times New Roman"/>
              </a:rPr>
              <a:t>11. Membuat tabel c_rating_makanan 			12. Membuat tabel c_detail_pesanan</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pic>
        <p:nvPicPr>
          <p:cNvPr id="559" name="Google Shape;559;p35"/>
          <p:cNvPicPr preferRelativeResize="0"/>
          <p:nvPr/>
        </p:nvPicPr>
        <p:blipFill>
          <a:blip r:embed="rId3">
            <a:alphaModFix/>
          </a:blip>
          <a:stretch>
            <a:fillRect/>
          </a:stretch>
        </p:blipFill>
        <p:spPr>
          <a:xfrm>
            <a:off x="152400" y="389700"/>
            <a:ext cx="4062900" cy="1902675"/>
          </a:xfrm>
          <a:prstGeom prst="rect">
            <a:avLst/>
          </a:prstGeom>
          <a:noFill/>
          <a:ln>
            <a:noFill/>
          </a:ln>
        </p:spPr>
      </p:pic>
      <p:pic>
        <p:nvPicPr>
          <p:cNvPr id="560" name="Google Shape;560;p35"/>
          <p:cNvPicPr preferRelativeResize="0"/>
          <p:nvPr/>
        </p:nvPicPr>
        <p:blipFill>
          <a:blip r:embed="rId4">
            <a:alphaModFix/>
          </a:blip>
          <a:stretch>
            <a:fillRect/>
          </a:stretch>
        </p:blipFill>
        <p:spPr>
          <a:xfrm>
            <a:off x="4533650" y="354650"/>
            <a:ext cx="4476200" cy="1837425"/>
          </a:xfrm>
          <a:prstGeom prst="rect">
            <a:avLst/>
          </a:prstGeom>
          <a:noFill/>
          <a:ln>
            <a:noFill/>
          </a:ln>
        </p:spPr>
      </p:pic>
      <p:pic>
        <p:nvPicPr>
          <p:cNvPr id="561" name="Google Shape;561;p35"/>
          <p:cNvPicPr preferRelativeResize="0"/>
          <p:nvPr/>
        </p:nvPicPr>
        <p:blipFill>
          <a:blip r:embed="rId5">
            <a:alphaModFix/>
          </a:blip>
          <a:stretch>
            <a:fillRect/>
          </a:stretch>
        </p:blipFill>
        <p:spPr>
          <a:xfrm>
            <a:off x="152400" y="3145600"/>
            <a:ext cx="4250800" cy="1740000"/>
          </a:xfrm>
          <a:prstGeom prst="rect">
            <a:avLst/>
          </a:prstGeom>
          <a:noFill/>
          <a:ln>
            <a:noFill/>
          </a:ln>
        </p:spPr>
      </p:pic>
      <p:pic>
        <p:nvPicPr>
          <p:cNvPr id="562" name="Google Shape;562;p35"/>
          <p:cNvPicPr preferRelativeResize="0"/>
          <p:nvPr/>
        </p:nvPicPr>
        <p:blipFill>
          <a:blip r:embed="rId6">
            <a:alphaModFix/>
          </a:blip>
          <a:stretch>
            <a:fillRect/>
          </a:stretch>
        </p:blipFill>
        <p:spPr>
          <a:xfrm>
            <a:off x="4759050" y="3144900"/>
            <a:ext cx="4250800" cy="17413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6"/>
          <p:cNvSpPr txBox="1">
            <a:spLocks noGrp="1"/>
          </p:cNvSpPr>
          <p:nvPr>
            <p:ph type="body" idx="1"/>
          </p:nvPr>
        </p:nvSpPr>
        <p:spPr>
          <a:xfrm>
            <a:off x="64500" y="17400"/>
            <a:ext cx="9079500" cy="5108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dirty="0">
                <a:latin typeface="Times New Roman"/>
                <a:ea typeface="Times New Roman"/>
                <a:cs typeface="Times New Roman"/>
                <a:sym typeface="Times New Roman"/>
              </a:rPr>
              <a:t>13. Membuat procedure add_makanan 			14. Membuat procedure add_restoran</a:t>
            </a: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15. Membuat procedure add_pesanan 			16. Membuat procedure add_detail_pesanan</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p:txBody>
      </p:sp>
      <p:pic>
        <p:nvPicPr>
          <p:cNvPr id="568" name="Google Shape;568;p36"/>
          <p:cNvPicPr preferRelativeResize="0"/>
          <p:nvPr/>
        </p:nvPicPr>
        <p:blipFill>
          <a:blip r:embed="rId3">
            <a:alphaModFix/>
          </a:blip>
          <a:stretch>
            <a:fillRect/>
          </a:stretch>
        </p:blipFill>
        <p:spPr>
          <a:xfrm>
            <a:off x="152400" y="368750"/>
            <a:ext cx="4111751" cy="2038225"/>
          </a:xfrm>
          <a:prstGeom prst="rect">
            <a:avLst/>
          </a:prstGeom>
          <a:noFill/>
          <a:ln>
            <a:noFill/>
          </a:ln>
        </p:spPr>
      </p:pic>
      <p:pic>
        <p:nvPicPr>
          <p:cNvPr id="569" name="Google Shape;569;p36"/>
          <p:cNvPicPr preferRelativeResize="0"/>
          <p:nvPr/>
        </p:nvPicPr>
        <p:blipFill>
          <a:blip r:embed="rId4">
            <a:alphaModFix/>
          </a:blip>
          <a:stretch>
            <a:fillRect/>
          </a:stretch>
        </p:blipFill>
        <p:spPr>
          <a:xfrm>
            <a:off x="4710825" y="350750"/>
            <a:ext cx="4264125" cy="2038225"/>
          </a:xfrm>
          <a:prstGeom prst="rect">
            <a:avLst/>
          </a:prstGeom>
          <a:noFill/>
          <a:ln>
            <a:noFill/>
          </a:ln>
        </p:spPr>
      </p:pic>
      <p:pic>
        <p:nvPicPr>
          <p:cNvPr id="570" name="Google Shape;570;p36"/>
          <p:cNvPicPr preferRelativeResize="0"/>
          <p:nvPr/>
        </p:nvPicPr>
        <p:blipFill>
          <a:blip r:embed="rId5">
            <a:alphaModFix/>
          </a:blip>
          <a:stretch>
            <a:fillRect/>
          </a:stretch>
        </p:blipFill>
        <p:spPr>
          <a:xfrm>
            <a:off x="117475" y="3004525"/>
            <a:ext cx="4111750" cy="2038225"/>
          </a:xfrm>
          <a:prstGeom prst="rect">
            <a:avLst/>
          </a:prstGeom>
          <a:noFill/>
          <a:ln>
            <a:noFill/>
          </a:ln>
        </p:spPr>
      </p:pic>
      <p:pic>
        <p:nvPicPr>
          <p:cNvPr id="571" name="Google Shape;571;p36"/>
          <p:cNvPicPr preferRelativeResize="0"/>
          <p:nvPr/>
        </p:nvPicPr>
        <p:blipFill>
          <a:blip r:embed="rId6">
            <a:alphaModFix/>
          </a:blip>
          <a:stretch>
            <a:fillRect/>
          </a:stretch>
        </p:blipFill>
        <p:spPr>
          <a:xfrm>
            <a:off x="4560750" y="3031877"/>
            <a:ext cx="4414200" cy="2010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7"/>
          <p:cNvSpPr txBox="1">
            <a:spLocks noGrp="1"/>
          </p:cNvSpPr>
          <p:nvPr>
            <p:ph type="body" idx="1"/>
          </p:nvPr>
        </p:nvSpPr>
        <p:spPr>
          <a:xfrm>
            <a:off x="64500" y="17400"/>
            <a:ext cx="9079500" cy="5108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dirty="0">
                <a:latin typeface="Times New Roman"/>
                <a:ea typeface="Times New Roman"/>
                <a:cs typeface="Times New Roman"/>
                <a:sym typeface="Times New Roman"/>
              </a:rPr>
              <a:t>17. Membuat procedure add_rating_driver		</a:t>
            </a:r>
            <a:r>
              <a:rPr lang="id-ID" sz="1200" dirty="0">
                <a:latin typeface="Times New Roman"/>
                <a:ea typeface="Times New Roman"/>
                <a:cs typeface="Times New Roman"/>
                <a:sym typeface="Times New Roman"/>
              </a:rPr>
              <a:t>	</a:t>
            </a:r>
            <a:r>
              <a:rPr lang="en" sz="1200" dirty="0">
                <a:latin typeface="Times New Roman"/>
                <a:ea typeface="Times New Roman"/>
                <a:cs typeface="Times New Roman"/>
                <a:sym typeface="Times New Roman"/>
              </a:rPr>
              <a:t>18. Membuat procedure add_rating_makanan</a:t>
            </a: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19. Membuat procedure calculate_rating_driver 		20. Membuat procedure calculate_rating_makanan</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p:txBody>
      </p:sp>
      <p:pic>
        <p:nvPicPr>
          <p:cNvPr id="577" name="Google Shape;577;p37"/>
          <p:cNvPicPr preferRelativeResize="0"/>
          <p:nvPr/>
        </p:nvPicPr>
        <p:blipFill>
          <a:blip r:embed="rId3">
            <a:alphaModFix/>
          </a:blip>
          <a:stretch>
            <a:fillRect/>
          </a:stretch>
        </p:blipFill>
        <p:spPr>
          <a:xfrm>
            <a:off x="159400" y="361750"/>
            <a:ext cx="3937275" cy="2116960"/>
          </a:xfrm>
          <a:prstGeom prst="rect">
            <a:avLst/>
          </a:prstGeom>
          <a:noFill/>
          <a:ln>
            <a:noFill/>
          </a:ln>
        </p:spPr>
      </p:pic>
      <p:pic>
        <p:nvPicPr>
          <p:cNvPr id="578" name="Google Shape;578;p37"/>
          <p:cNvPicPr preferRelativeResize="0"/>
          <p:nvPr/>
        </p:nvPicPr>
        <p:blipFill>
          <a:blip r:embed="rId4">
            <a:alphaModFix/>
          </a:blip>
          <a:stretch>
            <a:fillRect/>
          </a:stretch>
        </p:blipFill>
        <p:spPr>
          <a:xfrm>
            <a:off x="4974875" y="333275"/>
            <a:ext cx="4027975" cy="2119623"/>
          </a:xfrm>
          <a:prstGeom prst="rect">
            <a:avLst/>
          </a:prstGeom>
          <a:noFill/>
          <a:ln>
            <a:noFill/>
          </a:ln>
        </p:spPr>
      </p:pic>
      <p:pic>
        <p:nvPicPr>
          <p:cNvPr id="579" name="Google Shape;579;p37"/>
          <p:cNvPicPr preferRelativeResize="0"/>
          <p:nvPr/>
        </p:nvPicPr>
        <p:blipFill>
          <a:blip r:embed="rId5">
            <a:alphaModFix/>
          </a:blip>
          <a:stretch>
            <a:fillRect/>
          </a:stretch>
        </p:blipFill>
        <p:spPr>
          <a:xfrm>
            <a:off x="114050" y="2960900"/>
            <a:ext cx="3699875" cy="2034600"/>
          </a:xfrm>
          <a:prstGeom prst="rect">
            <a:avLst/>
          </a:prstGeom>
          <a:noFill/>
          <a:ln>
            <a:noFill/>
          </a:ln>
        </p:spPr>
      </p:pic>
      <p:pic>
        <p:nvPicPr>
          <p:cNvPr id="580" name="Google Shape;580;p37"/>
          <p:cNvPicPr preferRelativeResize="0"/>
          <p:nvPr/>
        </p:nvPicPr>
        <p:blipFill>
          <a:blip r:embed="rId6">
            <a:alphaModFix/>
          </a:blip>
          <a:stretch>
            <a:fillRect/>
          </a:stretch>
        </p:blipFill>
        <p:spPr>
          <a:xfrm>
            <a:off x="4756195" y="2960900"/>
            <a:ext cx="3894423" cy="20296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8"/>
          <p:cNvSpPr txBox="1">
            <a:spLocks noGrp="1"/>
          </p:cNvSpPr>
          <p:nvPr>
            <p:ph type="body" idx="1"/>
          </p:nvPr>
        </p:nvSpPr>
        <p:spPr>
          <a:xfrm>
            <a:off x="64500" y="17400"/>
            <a:ext cx="9079500" cy="5108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dirty="0">
                <a:latin typeface="Times New Roman"/>
                <a:ea typeface="Times New Roman"/>
                <a:cs typeface="Times New Roman"/>
                <a:sym typeface="Times New Roman"/>
              </a:rPr>
              <a:t>21. Membuat function calculate_harga_makanan	</a:t>
            </a:r>
            <a:r>
              <a:rPr lang="id-ID" sz="1200" dirty="0">
                <a:latin typeface="Times New Roman"/>
                <a:ea typeface="Times New Roman"/>
                <a:cs typeface="Times New Roman"/>
                <a:sym typeface="Times New Roman"/>
              </a:rPr>
              <a:t>	</a:t>
            </a:r>
            <a:r>
              <a:rPr lang="en" sz="1200" dirty="0">
                <a:latin typeface="Times New Roman"/>
                <a:ea typeface="Times New Roman"/>
                <a:cs typeface="Times New Roman"/>
                <a:sym typeface="Times New Roman"/>
              </a:rPr>
              <a:t>22. Membuat trigger rating_driver_trigger</a:t>
            </a: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23. Membuat trigger rating_makanan_trigger		24. Membuat trigger harga_makanan_trigger</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p:txBody>
      </p:sp>
      <p:pic>
        <p:nvPicPr>
          <p:cNvPr id="586" name="Google Shape;586;p38"/>
          <p:cNvPicPr preferRelativeResize="0"/>
          <p:nvPr/>
        </p:nvPicPr>
        <p:blipFill>
          <a:blip r:embed="rId3">
            <a:alphaModFix/>
          </a:blip>
          <a:stretch>
            <a:fillRect/>
          </a:stretch>
        </p:blipFill>
        <p:spPr>
          <a:xfrm>
            <a:off x="216350" y="382725"/>
            <a:ext cx="3747700" cy="2144250"/>
          </a:xfrm>
          <a:prstGeom prst="rect">
            <a:avLst/>
          </a:prstGeom>
          <a:noFill/>
          <a:ln>
            <a:noFill/>
          </a:ln>
        </p:spPr>
      </p:pic>
      <p:pic>
        <p:nvPicPr>
          <p:cNvPr id="587" name="Google Shape;587;p38"/>
          <p:cNvPicPr preferRelativeResize="0"/>
          <p:nvPr/>
        </p:nvPicPr>
        <p:blipFill>
          <a:blip r:embed="rId4">
            <a:alphaModFix/>
          </a:blip>
          <a:stretch>
            <a:fillRect/>
          </a:stretch>
        </p:blipFill>
        <p:spPr>
          <a:xfrm>
            <a:off x="4431600" y="354225"/>
            <a:ext cx="4585225" cy="2144250"/>
          </a:xfrm>
          <a:prstGeom prst="rect">
            <a:avLst/>
          </a:prstGeom>
          <a:noFill/>
          <a:ln>
            <a:noFill/>
          </a:ln>
        </p:spPr>
      </p:pic>
      <p:pic>
        <p:nvPicPr>
          <p:cNvPr id="588" name="Google Shape;588;p38"/>
          <p:cNvPicPr preferRelativeResize="0"/>
          <p:nvPr/>
        </p:nvPicPr>
        <p:blipFill>
          <a:blip r:embed="rId5">
            <a:alphaModFix/>
          </a:blip>
          <a:stretch>
            <a:fillRect/>
          </a:stretch>
        </p:blipFill>
        <p:spPr>
          <a:xfrm>
            <a:off x="216350" y="2892025"/>
            <a:ext cx="3932574" cy="2144250"/>
          </a:xfrm>
          <a:prstGeom prst="rect">
            <a:avLst/>
          </a:prstGeom>
          <a:noFill/>
          <a:ln>
            <a:noFill/>
          </a:ln>
        </p:spPr>
      </p:pic>
      <p:pic>
        <p:nvPicPr>
          <p:cNvPr id="589" name="Google Shape;589;p38"/>
          <p:cNvPicPr preferRelativeResize="0"/>
          <p:nvPr/>
        </p:nvPicPr>
        <p:blipFill>
          <a:blip r:embed="rId6">
            <a:alphaModFix/>
          </a:blip>
          <a:stretch>
            <a:fillRect/>
          </a:stretch>
        </p:blipFill>
        <p:spPr>
          <a:xfrm>
            <a:off x="4678325" y="2919087"/>
            <a:ext cx="4177975" cy="2090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9"/>
          <p:cNvSpPr txBox="1">
            <a:spLocks noGrp="1"/>
          </p:cNvSpPr>
          <p:nvPr>
            <p:ph type="body" idx="1"/>
          </p:nvPr>
        </p:nvSpPr>
        <p:spPr>
          <a:xfrm>
            <a:off x="64500" y="17400"/>
            <a:ext cx="9079500" cy="326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25. Insert data driver ke tabel driver				                  </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p:txBody>
      </p:sp>
      <p:pic>
        <p:nvPicPr>
          <p:cNvPr id="595" name="Google Shape;595;p39"/>
          <p:cNvPicPr preferRelativeResize="0"/>
          <p:nvPr/>
        </p:nvPicPr>
        <p:blipFill>
          <a:blip r:embed="rId3">
            <a:alphaModFix/>
          </a:blip>
          <a:stretch>
            <a:fillRect/>
          </a:stretch>
        </p:blipFill>
        <p:spPr>
          <a:xfrm>
            <a:off x="1106350" y="454500"/>
            <a:ext cx="6995800" cy="4234500"/>
          </a:xfrm>
          <a:prstGeom prst="rect">
            <a:avLst/>
          </a:prstGeom>
          <a:noFill/>
          <a:ln>
            <a:noFill/>
          </a:ln>
        </p:spPr>
      </p:pic>
      <p:pic>
        <p:nvPicPr>
          <p:cNvPr id="596" name="Google Shape;596;p39"/>
          <p:cNvPicPr preferRelativeResize="0"/>
          <p:nvPr/>
        </p:nvPicPr>
        <p:blipFill>
          <a:blip r:embed="rId4">
            <a:alphaModFix/>
          </a:blip>
          <a:stretch>
            <a:fillRect/>
          </a:stretch>
        </p:blipFill>
        <p:spPr>
          <a:xfrm>
            <a:off x="138113" y="714375"/>
            <a:ext cx="8867775" cy="3714750"/>
          </a:xfrm>
          <a:prstGeom prst="rect">
            <a:avLst/>
          </a:prstGeom>
          <a:noFill/>
          <a:ln>
            <a:noFill/>
          </a:ln>
        </p:spPr>
      </p:pic>
      <p:sp>
        <p:nvSpPr>
          <p:cNvPr id="597" name="Google Shape;597;p39"/>
          <p:cNvSpPr txBox="1">
            <a:spLocks noGrp="1"/>
          </p:cNvSpPr>
          <p:nvPr>
            <p:ph type="body" idx="1"/>
          </p:nvPr>
        </p:nvSpPr>
        <p:spPr>
          <a:xfrm>
            <a:off x="32250" y="17400"/>
            <a:ext cx="9079500" cy="326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27. Insert data restoran ke tabel restoran			                  </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p:txBody>
      </p:sp>
      <p:sp>
        <p:nvSpPr>
          <p:cNvPr id="598" name="Google Shape;598;p39"/>
          <p:cNvSpPr txBox="1">
            <a:spLocks noGrp="1"/>
          </p:cNvSpPr>
          <p:nvPr>
            <p:ph type="body" idx="1"/>
          </p:nvPr>
        </p:nvSpPr>
        <p:spPr>
          <a:xfrm>
            <a:off x="64500" y="17400"/>
            <a:ext cx="9079500" cy="326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26. Insert data pembeli ke tabel pembeli				                  </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p:txBody>
      </p:sp>
      <p:sp>
        <p:nvSpPr>
          <p:cNvPr id="599" name="Google Shape;599;p39"/>
          <p:cNvSpPr txBox="1">
            <a:spLocks noGrp="1"/>
          </p:cNvSpPr>
          <p:nvPr>
            <p:ph type="body" idx="1"/>
          </p:nvPr>
        </p:nvSpPr>
        <p:spPr>
          <a:xfrm>
            <a:off x="190125" y="17388"/>
            <a:ext cx="9079500" cy="326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28. Insert data makanan tabel makanan 		                  </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p:txBody>
      </p:sp>
      <p:pic>
        <p:nvPicPr>
          <p:cNvPr id="600" name="Google Shape;600;p39"/>
          <p:cNvPicPr preferRelativeResize="0"/>
          <p:nvPr/>
        </p:nvPicPr>
        <p:blipFill>
          <a:blip r:embed="rId5">
            <a:alphaModFix/>
          </a:blip>
          <a:stretch>
            <a:fillRect/>
          </a:stretch>
        </p:blipFill>
        <p:spPr>
          <a:xfrm>
            <a:off x="315200" y="454500"/>
            <a:ext cx="8513599" cy="4378251"/>
          </a:xfrm>
          <a:prstGeom prst="rect">
            <a:avLst/>
          </a:prstGeom>
          <a:noFill/>
          <a:ln>
            <a:noFill/>
          </a:ln>
        </p:spPr>
      </p:pic>
      <p:pic>
        <p:nvPicPr>
          <p:cNvPr id="601" name="Google Shape;601;p39"/>
          <p:cNvPicPr preferRelativeResize="0"/>
          <p:nvPr/>
        </p:nvPicPr>
        <p:blipFill>
          <a:blip r:embed="rId6">
            <a:alphaModFix/>
          </a:blip>
          <a:stretch>
            <a:fillRect/>
          </a:stretch>
        </p:blipFill>
        <p:spPr>
          <a:xfrm>
            <a:off x="1867014" y="454500"/>
            <a:ext cx="5474473" cy="4549599"/>
          </a:xfrm>
          <a:prstGeom prst="rect">
            <a:avLst/>
          </a:prstGeom>
          <a:noFill/>
          <a:ln>
            <a:noFill/>
          </a:ln>
        </p:spPr>
      </p:pic>
      <p:pic>
        <p:nvPicPr>
          <p:cNvPr id="602" name="Google Shape;602;p39"/>
          <p:cNvPicPr preferRelativeResize="0"/>
          <p:nvPr/>
        </p:nvPicPr>
        <p:blipFill>
          <a:blip r:embed="rId7">
            <a:alphaModFix/>
          </a:blip>
          <a:stretch>
            <a:fillRect/>
          </a:stretch>
        </p:blipFill>
        <p:spPr>
          <a:xfrm>
            <a:off x="520925" y="1204912"/>
            <a:ext cx="8102149" cy="2733679"/>
          </a:xfrm>
          <a:prstGeom prst="rect">
            <a:avLst/>
          </a:prstGeom>
          <a:noFill/>
          <a:ln>
            <a:noFill/>
          </a:ln>
        </p:spPr>
      </p:pic>
      <p:pic>
        <p:nvPicPr>
          <p:cNvPr id="603" name="Google Shape;603;p39"/>
          <p:cNvPicPr preferRelativeResize="0"/>
          <p:nvPr/>
        </p:nvPicPr>
        <p:blipFill>
          <a:blip r:embed="rId8">
            <a:alphaModFix/>
          </a:blip>
          <a:stretch>
            <a:fillRect/>
          </a:stretch>
        </p:blipFill>
        <p:spPr>
          <a:xfrm>
            <a:off x="2068672" y="454500"/>
            <a:ext cx="5071165" cy="4549599"/>
          </a:xfrm>
          <a:prstGeom prst="rect">
            <a:avLst/>
          </a:prstGeom>
          <a:noFill/>
          <a:ln>
            <a:noFill/>
          </a:ln>
        </p:spPr>
      </p:pic>
      <p:pic>
        <p:nvPicPr>
          <p:cNvPr id="604" name="Google Shape;604;p39"/>
          <p:cNvPicPr preferRelativeResize="0"/>
          <p:nvPr/>
        </p:nvPicPr>
        <p:blipFill>
          <a:blip r:embed="rId9">
            <a:alphaModFix/>
          </a:blip>
          <a:stretch>
            <a:fillRect/>
          </a:stretch>
        </p:blipFill>
        <p:spPr>
          <a:xfrm>
            <a:off x="506912" y="1768650"/>
            <a:ext cx="8194677" cy="1268750"/>
          </a:xfrm>
          <a:prstGeom prst="rect">
            <a:avLst/>
          </a:prstGeom>
          <a:noFill/>
          <a:ln>
            <a:noFill/>
          </a:ln>
        </p:spPr>
      </p:pic>
      <p:pic>
        <p:nvPicPr>
          <p:cNvPr id="605" name="Google Shape;605;p39"/>
          <p:cNvPicPr preferRelativeResize="0"/>
          <p:nvPr/>
        </p:nvPicPr>
        <p:blipFill>
          <a:blip r:embed="rId10">
            <a:alphaModFix/>
          </a:blip>
          <a:stretch>
            <a:fillRect/>
          </a:stretch>
        </p:blipFill>
        <p:spPr>
          <a:xfrm>
            <a:off x="3482500" y="540175"/>
            <a:ext cx="3719275" cy="4378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gtEl>
                                        <p:attrNameLst>
                                          <p:attrName>style.visibility</p:attrName>
                                        </p:attrNameLst>
                                      </p:cBhvr>
                                      <p:to>
                                        <p:strVal val="visible"/>
                                      </p:to>
                                    </p:set>
                                    <p:animEffect transition="in" filter="fade">
                                      <p:cBhvr>
                                        <p:cTn id="7" dur="1000"/>
                                        <p:tgtEl>
                                          <p:spTgt spid="5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595"/>
                                        </p:tgtEl>
                                      </p:cBhvr>
                                    </p:animEffect>
                                    <p:set>
                                      <p:cBhvr>
                                        <p:cTn id="12" dur="1" fill="hold">
                                          <p:stCondLst>
                                            <p:cond delay="1000"/>
                                          </p:stCondLst>
                                        </p:cTn>
                                        <p:tgtEl>
                                          <p:spTgt spid="5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6"/>
                                        </p:tgtEl>
                                        <p:attrNameLst>
                                          <p:attrName>style.visibility</p:attrName>
                                        </p:attrNameLst>
                                      </p:cBhvr>
                                      <p:to>
                                        <p:strVal val="visible"/>
                                      </p:to>
                                    </p:set>
                                    <p:animEffect transition="in" filter="fade">
                                      <p:cBhvr>
                                        <p:cTn id="17" dur="1000"/>
                                        <p:tgtEl>
                                          <p:spTgt spid="5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596"/>
                                        </p:tgtEl>
                                      </p:cBhvr>
                                    </p:animEffect>
                                    <p:set>
                                      <p:cBhvr>
                                        <p:cTn id="22" dur="1" fill="hold">
                                          <p:stCondLst>
                                            <p:cond delay="1000"/>
                                          </p:stCondLst>
                                        </p:cTn>
                                        <p:tgtEl>
                                          <p:spTgt spid="596"/>
                                        </p:tgtEl>
                                        <p:attrNameLst>
                                          <p:attrName>style.visibility</p:attrName>
                                        </p:attrNameLst>
                                      </p:cBhvr>
                                      <p:to>
                                        <p:strVal val="hidden"/>
                                      </p:to>
                                    </p:set>
                                  </p:childTnLst>
                                </p:cTn>
                              </p:par>
                            </p:childTnLst>
                          </p:cTn>
                        </p:par>
                        <p:par>
                          <p:cTn id="23" fill="hold">
                            <p:stCondLst>
                              <p:cond delay="1000"/>
                            </p:stCondLst>
                            <p:childTnLst>
                              <p:par>
                                <p:cTn id="24" presetID="10" presetClass="exit" presetSubtype="0" fill="hold" nodeType="afterEffect">
                                  <p:stCondLst>
                                    <p:cond delay="0"/>
                                  </p:stCondLst>
                                  <p:childTnLst>
                                    <p:animEffect transition="out" filter="fade">
                                      <p:cBhvr>
                                        <p:cTn id="25" dur="1000"/>
                                        <p:tgtEl>
                                          <p:spTgt spid="594"/>
                                        </p:tgtEl>
                                      </p:cBhvr>
                                    </p:animEffect>
                                    <p:set>
                                      <p:cBhvr>
                                        <p:cTn id="26" dur="1" fill="hold">
                                          <p:stCondLst>
                                            <p:cond delay="1000"/>
                                          </p:stCondLst>
                                        </p:cTn>
                                        <p:tgtEl>
                                          <p:spTgt spid="59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98"/>
                                        </p:tgtEl>
                                        <p:attrNameLst>
                                          <p:attrName>style.visibility</p:attrName>
                                        </p:attrNameLst>
                                      </p:cBhvr>
                                      <p:to>
                                        <p:strVal val="visible"/>
                                      </p:to>
                                    </p:set>
                                    <p:animEffect transition="in" filter="fade">
                                      <p:cBhvr>
                                        <p:cTn id="31" dur="1000"/>
                                        <p:tgtEl>
                                          <p:spTgt spid="59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01"/>
                                        </p:tgtEl>
                                        <p:attrNameLst>
                                          <p:attrName>style.visibility</p:attrName>
                                        </p:attrNameLst>
                                      </p:cBhvr>
                                      <p:to>
                                        <p:strVal val="visible"/>
                                      </p:to>
                                    </p:set>
                                    <p:animEffect transition="in" filter="fade">
                                      <p:cBhvr>
                                        <p:cTn id="36" dur="1000"/>
                                        <p:tgtEl>
                                          <p:spTgt spid="60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1000"/>
                                        <p:tgtEl>
                                          <p:spTgt spid="601"/>
                                        </p:tgtEl>
                                      </p:cBhvr>
                                    </p:animEffect>
                                    <p:set>
                                      <p:cBhvr>
                                        <p:cTn id="41" dur="1" fill="hold">
                                          <p:stCondLst>
                                            <p:cond delay="1000"/>
                                          </p:stCondLst>
                                        </p:cTn>
                                        <p:tgtEl>
                                          <p:spTgt spid="60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00"/>
                                        </p:tgtEl>
                                        <p:attrNameLst>
                                          <p:attrName>style.visibility</p:attrName>
                                        </p:attrNameLst>
                                      </p:cBhvr>
                                      <p:to>
                                        <p:strVal val="visible"/>
                                      </p:to>
                                    </p:set>
                                    <p:animEffect transition="in" filter="fade">
                                      <p:cBhvr>
                                        <p:cTn id="46" dur="1000"/>
                                        <p:tgtEl>
                                          <p:spTgt spid="60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1000"/>
                                        <p:tgtEl>
                                          <p:spTgt spid="600"/>
                                        </p:tgtEl>
                                      </p:cBhvr>
                                    </p:animEffect>
                                    <p:set>
                                      <p:cBhvr>
                                        <p:cTn id="51" dur="1" fill="hold">
                                          <p:stCondLst>
                                            <p:cond delay="1000"/>
                                          </p:stCondLst>
                                        </p:cTn>
                                        <p:tgtEl>
                                          <p:spTgt spid="60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1000"/>
                                        <p:tgtEl>
                                          <p:spTgt spid="598"/>
                                        </p:tgtEl>
                                      </p:cBhvr>
                                    </p:animEffect>
                                    <p:set>
                                      <p:cBhvr>
                                        <p:cTn id="56" dur="1" fill="hold">
                                          <p:stCondLst>
                                            <p:cond delay="1000"/>
                                          </p:stCondLst>
                                        </p:cTn>
                                        <p:tgtEl>
                                          <p:spTgt spid="59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97"/>
                                        </p:tgtEl>
                                        <p:attrNameLst>
                                          <p:attrName>style.visibility</p:attrName>
                                        </p:attrNameLst>
                                      </p:cBhvr>
                                      <p:to>
                                        <p:strVal val="visible"/>
                                      </p:to>
                                    </p:set>
                                    <p:animEffect transition="in" filter="fade">
                                      <p:cBhvr>
                                        <p:cTn id="61" dur="1000"/>
                                        <p:tgtEl>
                                          <p:spTgt spid="59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02"/>
                                        </p:tgtEl>
                                        <p:attrNameLst>
                                          <p:attrName>style.visibility</p:attrName>
                                        </p:attrNameLst>
                                      </p:cBhvr>
                                      <p:to>
                                        <p:strVal val="visible"/>
                                      </p:to>
                                    </p:set>
                                    <p:animEffect transition="in" filter="fade">
                                      <p:cBhvr>
                                        <p:cTn id="66" dur="1000"/>
                                        <p:tgtEl>
                                          <p:spTgt spid="60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1000"/>
                                        <p:tgtEl>
                                          <p:spTgt spid="602"/>
                                        </p:tgtEl>
                                      </p:cBhvr>
                                    </p:animEffect>
                                    <p:set>
                                      <p:cBhvr>
                                        <p:cTn id="71" dur="1" fill="hold">
                                          <p:stCondLst>
                                            <p:cond delay="1000"/>
                                          </p:stCondLst>
                                        </p:cTn>
                                        <p:tgtEl>
                                          <p:spTgt spid="60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604"/>
                                        </p:tgtEl>
                                        <p:attrNameLst>
                                          <p:attrName>style.visibility</p:attrName>
                                        </p:attrNameLst>
                                      </p:cBhvr>
                                      <p:to>
                                        <p:strVal val="visible"/>
                                      </p:to>
                                    </p:set>
                                    <p:animEffect transition="in" filter="fade">
                                      <p:cBhvr>
                                        <p:cTn id="76" dur="1000"/>
                                        <p:tgtEl>
                                          <p:spTgt spid="60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1000"/>
                                        <p:tgtEl>
                                          <p:spTgt spid="604"/>
                                        </p:tgtEl>
                                      </p:cBhvr>
                                    </p:animEffect>
                                    <p:set>
                                      <p:cBhvr>
                                        <p:cTn id="81" dur="1" fill="hold">
                                          <p:stCondLst>
                                            <p:cond delay="1000"/>
                                          </p:stCondLst>
                                        </p:cTn>
                                        <p:tgtEl>
                                          <p:spTgt spid="604"/>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1000"/>
                                        <p:tgtEl>
                                          <p:spTgt spid="597"/>
                                        </p:tgtEl>
                                      </p:cBhvr>
                                    </p:animEffect>
                                    <p:set>
                                      <p:cBhvr>
                                        <p:cTn id="86" dur="1" fill="hold">
                                          <p:stCondLst>
                                            <p:cond delay="1000"/>
                                          </p:stCondLst>
                                        </p:cTn>
                                        <p:tgtEl>
                                          <p:spTgt spid="59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99"/>
                                        </p:tgtEl>
                                        <p:attrNameLst>
                                          <p:attrName>style.visibility</p:attrName>
                                        </p:attrNameLst>
                                      </p:cBhvr>
                                      <p:to>
                                        <p:strVal val="visible"/>
                                      </p:to>
                                    </p:set>
                                    <p:animEffect transition="in" filter="fade">
                                      <p:cBhvr>
                                        <p:cTn id="91" dur="1000"/>
                                        <p:tgtEl>
                                          <p:spTgt spid="59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3"/>
                                        </p:tgtEl>
                                        <p:attrNameLst>
                                          <p:attrName>style.visibility</p:attrName>
                                        </p:attrNameLst>
                                      </p:cBhvr>
                                      <p:to>
                                        <p:strVal val="visible"/>
                                      </p:to>
                                    </p:set>
                                    <p:animEffect transition="in" filter="fade">
                                      <p:cBhvr>
                                        <p:cTn id="96" dur="1000"/>
                                        <p:tgtEl>
                                          <p:spTgt spid="60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nodeType="clickEffect">
                                  <p:stCondLst>
                                    <p:cond delay="0"/>
                                  </p:stCondLst>
                                  <p:childTnLst>
                                    <p:animEffect transition="out" filter="fade">
                                      <p:cBhvr>
                                        <p:cTn id="100" dur="1000"/>
                                        <p:tgtEl>
                                          <p:spTgt spid="603"/>
                                        </p:tgtEl>
                                      </p:cBhvr>
                                    </p:animEffect>
                                    <p:set>
                                      <p:cBhvr>
                                        <p:cTn id="101" dur="1" fill="hold">
                                          <p:stCondLst>
                                            <p:cond delay="1000"/>
                                          </p:stCondLst>
                                        </p:cTn>
                                        <p:tgtEl>
                                          <p:spTgt spid="603"/>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05"/>
                                        </p:tgtEl>
                                        <p:attrNameLst>
                                          <p:attrName>style.visibility</p:attrName>
                                        </p:attrNameLst>
                                      </p:cBhvr>
                                      <p:to>
                                        <p:strVal val="visible"/>
                                      </p:to>
                                    </p:set>
                                    <p:animEffect transition="in" filter="fade">
                                      <p:cBhvr>
                                        <p:cTn id="106" dur="1000"/>
                                        <p:tgtEl>
                                          <p:spTgt spid="605"/>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1000"/>
                                        <p:tgtEl>
                                          <p:spTgt spid="605"/>
                                        </p:tgtEl>
                                      </p:cBhvr>
                                    </p:animEffect>
                                    <p:set>
                                      <p:cBhvr>
                                        <p:cTn id="111" dur="1" fill="hold">
                                          <p:stCondLst>
                                            <p:cond delay="1000"/>
                                          </p:stCondLst>
                                        </p:cTn>
                                        <p:tgtEl>
                                          <p:spTgt spid="6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40"/>
          <p:cNvSpPr txBox="1">
            <a:spLocks noGrp="1"/>
          </p:cNvSpPr>
          <p:nvPr>
            <p:ph type="body" idx="1"/>
          </p:nvPr>
        </p:nvSpPr>
        <p:spPr>
          <a:xfrm>
            <a:off x="64500" y="17400"/>
            <a:ext cx="9079500" cy="383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29. Insert data pesanan ke tabel pesanan</a:t>
            </a:r>
            <a:endParaRPr sz="1200">
              <a:latin typeface="Times New Roman"/>
              <a:ea typeface="Times New Roman"/>
              <a:cs typeface="Times New Roman"/>
              <a:sym typeface="Times New Roman"/>
            </a:endParaRPr>
          </a:p>
        </p:txBody>
      </p:sp>
      <p:sp>
        <p:nvSpPr>
          <p:cNvPr id="611" name="Google Shape;611;p40"/>
          <p:cNvSpPr txBox="1">
            <a:spLocks noGrp="1"/>
          </p:cNvSpPr>
          <p:nvPr>
            <p:ph type="body" idx="1"/>
          </p:nvPr>
        </p:nvSpPr>
        <p:spPr>
          <a:xfrm>
            <a:off x="64500" y="17400"/>
            <a:ext cx="9079500" cy="383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30. Insert data detail pesanan ke tabel detail_pesanan</a:t>
            </a:r>
            <a:endParaRPr sz="1200">
              <a:latin typeface="Times New Roman"/>
              <a:ea typeface="Times New Roman"/>
              <a:cs typeface="Times New Roman"/>
              <a:sym typeface="Times New Roman"/>
            </a:endParaRPr>
          </a:p>
        </p:txBody>
      </p:sp>
      <p:pic>
        <p:nvPicPr>
          <p:cNvPr id="612" name="Google Shape;612;p40"/>
          <p:cNvPicPr preferRelativeResize="0"/>
          <p:nvPr/>
        </p:nvPicPr>
        <p:blipFill>
          <a:blip r:embed="rId3">
            <a:alphaModFix/>
          </a:blip>
          <a:stretch>
            <a:fillRect/>
          </a:stretch>
        </p:blipFill>
        <p:spPr>
          <a:xfrm>
            <a:off x="2000625" y="524850"/>
            <a:ext cx="5587174" cy="4437601"/>
          </a:xfrm>
          <a:prstGeom prst="rect">
            <a:avLst/>
          </a:prstGeom>
          <a:noFill/>
          <a:ln>
            <a:noFill/>
          </a:ln>
        </p:spPr>
      </p:pic>
      <p:pic>
        <p:nvPicPr>
          <p:cNvPr id="613" name="Google Shape;613;p40"/>
          <p:cNvPicPr preferRelativeResize="0"/>
          <p:nvPr/>
        </p:nvPicPr>
        <p:blipFill>
          <a:blip r:embed="rId4">
            <a:alphaModFix/>
          </a:blip>
          <a:stretch>
            <a:fillRect/>
          </a:stretch>
        </p:blipFill>
        <p:spPr>
          <a:xfrm>
            <a:off x="745075" y="669138"/>
            <a:ext cx="7718349" cy="3805225"/>
          </a:xfrm>
          <a:prstGeom prst="rect">
            <a:avLst/>
          </a:prstGeom>
          <a:noFill/>
          <a:ln>
            <a:noFill/>
          </a:ln>
        </p:spPr>
      </p:pic>
      <p:pic>
        <p:nvPicPr>
          <p:cNvPr id="614" name="Google Shape;614;p40"/>
          <p:cNvPicPr preferRelativeResize="0"/>
          <p:nvPr/>
        </p:nvPicPr>
        <p:blipFill>
          <a:blip r:embed="rId5">
            <a:alphaModFix/>
          </a:blip>
          <a:stretch>
            <a:fillRect/>
          </a:stretch>
        </p:blipFill>
        <p:spPr>
          <a:xfrm>
            <a:off x="1124838" y="555438"/>
            <a:ext cx="7338750" cy="4376425"/>
          </a:xfrm>
          <a:prstGeom prst="rect">
            <a:avLst/>
          </a:prstGeom>
          <a:noFill/>
          <a:ln>
            <a:noFill/>
          </a:ln>
        </p:spPr>
      </p:pic>
      <p:pic>
        <p:nvPicPr>
          <p:cNvPr id="615" name="Google Shape;615;p40"/>
          <p:cNvPicPr preferRelativeResize="0"/>
          <p:nvPr/>
        </p:nvPicPr>
        <p:blipFill>
          <a:blip r:embed="rId6">
            <a:alphaModFix/>
          </a:blip>
          <a:stretch>
            <a:fillRect/>
          </a:stretch>
        </p:blipFill>
        <p:spPr>
          <a:xfrm>
            <a:off x="2215550" y="524850"/>
            <a:ext cx="4707923" cy="4437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1000"/>
                                        <p:tgtEl>
                                          <p:spTgt spid="6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612"/>
                                        </p:tgtEl>
                                      </p:cBhvr>
                                    </p:animEffect>
                                    <p:set>
                                      <p:cBhvr>
                                        <p:cTn id="12" dur="1" fill="hold">
                                          <p:stCondLst>
                                            <p:cond delay="1000"/>
                                          </p:stCondLst>
                                        </p:cTn>
                                        <p:tgtEl>
                                          <p:spTgt spid="6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3"/>
                                        </p:tgtEl>
                                        <p:attrNameLst>
                                          <p:attrName>style.visibility</p:attrName>
                                        </p:attrNameLst>
                                      </p:cBhvr>
                                      <p:to>
                                        <p:strVal val="visible"/>
                                      </p:to>
                                    </p:set>
                                    <p:animEffect transition="in" filter="fade">
                                      <p:cBhvr>
                                        <p:cTn id="17" dur="1000"/>
                                        <p:tgtEl>
                                          <p:spTgt spid="6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613"/>
                                        </p:tgtEl>
                                      </p:cBhvr>
                                    </p:animEffect>
                                    <p:set>
                                      <p:cBhvr>
                                        <p:cTn id="22" dur="1" fill="hold">
                                          <p:stCondLst>
                                            <p:cond delay="1000"/>
                                          </p:stCondLst>
                                        </p:cTn>
                                        <p:tgtEl>
                                          <p:spTgt spid="6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610"/>
                                        </p:tgtEl>
                                      </p:cBhvr>
                                    </p:animEffect>
                                    <p:set>
                                      <p:cBhvr>
                                        <p:cTn id="27" dur="1" fill="hold">
                                          <p:stCondLst>
                                            <p:cond delay="1000"/>
                                          </p:stCondLst>
                                        </p:cTn>
                                        <p:tgtEl>
                                          <p:spTgt spid="6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1"/>
                                        </p:tgtEl>
                                        <p:attrNameLst>
                                          <p:attrName>style.visibility</p:attrName>
                                        </p:attrNameLst>
                                      </p:cBhvr>
                                      <p:to>
                                        <p:strVal val="visible"/>
                                      </p:to>
                                    </p:set>
                                    <p:animEffect transition="in" filter="fade">
                                      <p:cBhvr>
                                        <p:cTn id="32" dur="1000"/>
                                        <p:tgtEl>
                                          <p:spTgt spid="6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4"/>
                                        </p:tgtEl>
                                        <p:attrNameLst>
                                          <p:attrName>style.visibility</p:attrName>
                                        </p:attrNameLst>
                                      </p:cBhvr>
                                      <p:to>
                                        <p:strVal val="visible"/>
                                      </p:to>
                                    </p:set>
                                    <p:animEffect transition="in" filter="fade">
                                      <p:cBhvr>
                                        <p:cTn id="37" dur="1000"/>
                                        <p:tgtEl>
                                          <p:spTgt spid="6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614"/>
                                        </p:tgtEl>
                                      </p:cBhvr>
                                    </p:animEffect>
                                    <p:set>
                                      <p:cBhvr>
                                        <p:cTn id="42" dur="1" fill="hold">
                                          <p:stCondLst>
                                            <p:cond delay="1000"/>
                                          </p:stCondLst>
                                        </p:cTn>
                                        <p:tgtEl>
                                          <p:spTgt spid="6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15"/>
                                        </p:tgtEl>
                                        <p:attrNameLst>
                                          <p:attrName>style.visibility</p:attrName>
                                        </p:attrNameLst>
                                      </p:cBhvr>
                                      <p:to>
                                        <p:strVal val="visible"/>
                                      </p:to>
                                    </p:set>
                                    <p:animEffect transition="in" filter="fade">
                                      <p:cBhvr>
                                        <p:cTn id="47" dur="1000"/>
                                        <p:tgtEl>
                                          <p:spTgt spid="6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615"/>
                                        </p:tgtEl>
                                      </p:cBhvr>
                                    </p:animEffect>
                                    <p:set>
                                      <p:cBhvr>
                                        <p:cTn id="52" dur="1" fill="hold">
                                          <p:stCondLst>
                                            <p:cond delay="1000"/>
                                          </p:stCondLst>
                                        </p:cTn>
                                        <p:tgtEl>
                                          <p:spTgt spid="6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1"/>
          <p:cNvSpPr txBox="1">
            <a:spLocks noGrp="1"/>
          </p:cNvSpPr>
          <p:nvPr>
            <p:ph type="body" idx="1"/>
          </p:nvPr>
        </p:nvSpPr>
        <p:spPr>
          <a:xfrm>
            <a:off x="32250" y="128925"/>
            <a:ext cx="9079500" cy="365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31. Insert data rating setiap driver ke tabel rating_driver </a:t>
            </a:r>
            <a:endParaRPr sz="1200">
              <a:latin typeface="Times New Roman"/>
              <a:ea typeface="Times New Roman"/>
              <a:cs typeface="Times New Roman"/>
              <a:sym typeface="Times New Roman"/>
            </a:endParaRPr>
          </a:p>
        </p:txBody>
      </p:sp>
      <p:sp>
        <p:nvSpPr>
          <p:cNvPr id="621" name="Google Shape;621;p41"/>
          <p:cNvSpPr txBox="1">
            <a:spLocks noGrp="1"/>
          </p:cNvSpPr>
          <p:nvPr>
            <p:ph type="body" idx="1"/>
          </p:nvPr>
        </p:nvSpPr>
        <p:spPr>
          <a:xfrm>
            <a:off x="32250" y="128925"/>
            <a:ext cx="9079500" cy="365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32. Insert data rating setiap makanan ke tabel rating_makanan </a:t>
            </a:r>
            <a:endParaRPr sz="1200">
              <a:latin typeface="Times New Roman"/>
              <a:ea typeface="Times New Roman"/>
              <a:cs typeface="Times New Roman"/>
              <a:sym typeface="Times New Roman"/>
            </a:endParaRPr>
          </a:p>
        </p:txBody>
      </p:sp>
      <p:pic>
        <p:nvPicPr>
          <p:cNvPr id="622" name="Google Shape;622;p41"/>
          <p:cNvPicPr preferRelativeResize="0"/>
          <p:nvPr/>
        </p:nvPicPr>
        <p:blipFill>
          <a:blip r:embed="rId3">
            <a:alphaModFix/>
          </a:blip>
          <a:stretch>
            <a:fillRect/>
          </a:stretch>
        </p:blipFill>
        <p:spPr>
          <a:xfrm>
            <a:off x="2406775" y="494325"/>
            <a:ext cx="4493526" cy="4568424"/>
          </a:xfrm>
          <a:prstGeom prst="rect">
            <a:avLst/>
          </a:prstGeom>
          <a:noFill/>
          <a:ln>
            <a:noFill/>
          </a:ln>
        </p:spPr>
      </p:pic>
      <p:pic>
        <p:nvPicPr>
          <p:cNvPr id="623" name="Google Shape;623;p41"/>
          <p:cNvPicPr preferRelativeResize="0"/>
          <p:nvPr/>
        </p:nvPicPr>
        <p:blipFill>
          <a:blip r:embed="rId4">
            <a:alphaModFix/>
          </a:blip>
          <a:stretch>
            <a:fillRect/>
          </a:stretch>
        </p:blipFill>
        <p:spPr>
          <a:xfrm>
            <a:off x="3416150" y="494326"/>
            <a:ext cx="2311700" cy="4359024"/>
          </a:xfrm>
          <a:prstGeom prst="rect">
            <a:avLst/>
          </a:prstGeom>
          <a:noFill/>
          <a:ln>
            <a:noFill/>
          </a:ln>
        </p:spPr>
      </p:pic>
      <p:pic>
        <p:nvPicPr>
          <p:cNvPr id="624" name="Google Shape;624;p41"/>
          <p:cNvPicPr preferRelativeResize="0"/>
          <p:nvPr/>
        </p:nvPicPr>
        <p:blipFill>
          <a:blip r:embed="rId5">
            <a:alphaModFix/>
          </a:blip>
          <a:stretch>
            <a:fillRect/>
          </a:stretch>
        </p:blipFill>
        <p:spPr>
          <a:xfrm>
            <a:off x="2352755" y="527538"/>
            <a:ext cx="4438482" cy="4502000"/>
          </a:xfrm>
          <a:prstGeom prst="rect">
            <a:avLst/>
          </a:prstGeom>
          <a:noFill/>
          <a:ln>
            <a:noFill/>
          </a:ln>
        </p:spPr>
      </p:pic>
      <p:pic>
        <p:nvPicPr>
          <p:cNvPr id="625" name="Google Shape;625;p41"/>
          <p:cNvPicPr preferRelativeResize="0"/>
          <p:nvPr/>
        </p:nvPicPr>
        <p:blipFill>
          <a:blip r:embed="rId6">
            <a:alphaModFix/>
          </a:blip>
          <a:stretch>
            <a:fillRect/>
          </a:stretch>
        </p:blipFill>
        <p:spPr>
          <a:xfrm>
            <a:off x="3326973" y="599028"/>
            <a:ext cx="2490029" cy="4359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animEffect transition="in" filter="fade">
                                      <p:cBhvr>
                                        <p:cTn id="7" dur="1000"/>
                                        <p:tgtEl>
                                          <p:spTgt spid="6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622"/>
                                        </p:tgtEl>
                                      </p:cBhvr>
                                    </p:animEffect>
                                    <p:set>
                                      <p:cBhvr>
                                        <p:cTn id="12" dur="1" fill="hold">
                                          <p:stCondLst>
                                            <p:cond delay="1000"/>
                                          </p:stCondLst>
                                        </p:cTn>
                                        <p:tgtEl>
                                          <p:spTgt spid="6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3"/>
                                        </p:tgtEl>
                                        <p:attrNameLst>
                                          <p:attrName>style.visibility</p:attrName>
                                        </p:attrNameLst>
                                      </p:cBhvr>
                                      <p:to>
                                        <p:strVal val="visible"/>
                                      </p:to>
                                    </p:set>
                                    <p:animEffect transition="in" filter="fade">
                                      <p:cBhvr>
                                        <p:cTn id="17" dur="1000"/>
                                        <p:tgtEl>
                                          <p:spTgt spid="6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623"/>
                                        </p:tgtEl>
                                      </p:cBhvr>
                                    </p:animEffect>
                                    <p:set>
                                      <p:cBhvr>
                                        <p:cTn id="22" dur="1" fill="hold">
                                          <p:stCondLst>
                                            <p:cond delay="1000"/>
                                          </p:stCondLst>
                                        </p:cTn>
                                        <p:tgtEl>
                                          <p:spTgt spid="6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620"/>
                                        </p:tgtEl>
                                      </p:cBhvr>
                                    </p:animEffect>
                                    <p:set>
                                      <p:cBhvr>
                                        <p:cTn id="27" dur="1" fill="hold">
                                          <p:stCondLst>
                                            <p:cond delay="1000"/>
                                          </p:stCondLst>
                                        </p:cTn>
                                        <p:tgtEl>
                                          <p:spTgt spid="6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1"/>
                                        </p:tgtEl>
                                        <p:attrNameLst>
                                          <p:attrName>style.visibility</p:attrName>
                                        </p:attrNameLst>
                                      </p:cBhvr>
                                      <p:to>
                                        <p:strVal val="visible"/>
                                      </p:to>
                                    </p:set>
                                    <p:animEffect transition="in" filter="fade">
                                      <p:cBhvr>
                                        <p:cTn id="32" dur="1000"/>
                                        <p:tgtEl>
                                          <p:spTgt spid="6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4"/>
                                        </p:tgtEl>
                                        <p:attrNameLst>
                                          <p:attrName>style.visibility</p:attrName>
                                        </p:attrNameLst>
                                      </p:cBhvr>
                                      <p:to>
                                        <p:strVal val="visible"/>
                                      </p:to>
                                    </p:set>
                                    <p:animEffect transition="in" filter="fade">
                                      <p:cBhvr>
                                        <p:cTn id="37" dur="1000"/>
                                        <p:tgtEl>
                                          <p:spTgt spid="6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624"/>
                                        </p:tgtEl>
                                      </p:cBhvr>
                                    </p:animEffect>
                                    <p:set>
                                      <p:cBhvr>
                                        <p:cTn id="42" dur="1" fill="hold">
                                          <p:stCondLst>
                                            <p:cond delay="1000"/>
                                          </p:stCondLst>
                                        </p:cTn>
                                        <p:tgtEl>
                                          <p:spTgt spid="6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5"/>
                                        </p:tgtEl>
                                        <p:attrNameLst>
                                          <p:attrName>style.visibility</p:attrName>
                                        </p:attrNameLst>
                                      </p:cBhvr>
                                      <p:to>
                                        <p:strVal val="visible"/>
                                      </p:to>
                                    </p:set>
                                    <p:animEffect transition="in" filter="fade">
                                      <p:cBhvr>
                                        <p:cTn id="47" dur="1000"/>
                                        <p:tgtEl>
                                          <p:spTgt spid="6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625"/>
                                        </p:tgtEl>
                                      </p:cBhvr>
                                    </p:animEffect>
                                    <p:set>
                                      <p:cBhvr>
                                        <p:cTn id="52" dur="1" fill="hold">
                                          <p:stCondLst>
                                            <p:cond delay="1000"/>
                                          </p:stCondLst>
                                        </p:cTn>
                                        <p:tgtEl>
                                          <p:spTgt spid="6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4"/>
          <p:cNvSpPr txBox="1">
            <a:spLocks noGrp="1"/>
          </p:cNvSpPr>
          <p:nvPr>
            <p:ph type="ctrTitle" idx="13"/>
          </p:nvPr>
        </p:nvSpPr>
        <p:spPr>
          <a:xfrm>
            <a:off x="6554046" y="262175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ontserrat"/>
                <a:ea typeface="Montserrat"/>
                <a:cs typeface="Montserrat"/>
                <a:sym typeface="Montserrat"/>
              </a:rPr>
              <a:t>Naufal Althafi Handoyo</a:t>
            </a:r>
            <a:endParaRPr b="1">
              <a:latin typeface="Montserrat"/>
              <a:ea typeface="Montserrat"/>
              <a:cs typeface="Montserrat"/>
              <a:sym typeface="Montserrat"/>
            </a:endParaRPr>
          </a:p>
        </p:txBody>
      </p:sp>
      <p:sp>
        <p:nvSpPr>
          <p:cNvPr id="462" name="Google Shape;462;p24"/>
          <p:cNvSpPr txBox="1">
            <a:spLocks noGrp="1"/>
          </p:cNvSpPr>
          <p:nvPr>
            <p:ph type="subTitle" idx="1"/>
          </p:nvPr>
        </p:nvSpPr>
        <p:spPr>
          <a:xfrm>
            <a:off x="6554048" y="331337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SemiBold"/>
                <a:ea typeface="Montserrat SemiBold"/>
                <a:cs typeface="Montserrat SemiBold"/>
                <a:sym typeface="Montserrat SemiBold"/>
              </a:rPr>
              <a:t>H1D021087</a:t>
            </a:r>
            <a:endParaRPr>
              <a:latin typeface="Montserrat SemiBold"/>
              <a:ea typeface="Montserrat SemiBold"/>
              <a:cs typeface="Montserrat SemiBold"/>
              <a:sym typeface="Montserrat SemiBold"/>
            </a:endParaRPr>
          </a:p>
        </p:txBody>
      </p:sp>
      <p:sp>
        <p:nvSpPr>
          <p:cNvPr id="463" name="Google Shape;463;p24"/>
          <p:cNvSpPr txBox="1">
            <a:spLocks noGrp="1"/>
          </p:cNvSpPr>
          <p:nvPr>
            <p:ph type="ctrTitle" idx="4"/>
          </p:nvPr>
        </p:nvSpPr>
        <p:spPr>
          <a:xfrm>
            <a:off x="3878709" y="262175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SemiBold"/>
                <a:ea typeface="Montserrat SemiBold"/>
                <a:cs typeface="Montserrat SemiBold"/>
                <a:sym typeface="Montserrat SemiBold"/>
              </a:rPr>
              <a:t>Maulana Zhahran</a:t>
            </a:r>
            <a:endParaRPr>
              <a:latin typeface="Montserrat SemiBold"/>
              <a:ea typeface="Montserrat SemiBold"/>
              <a:cs typeface="Montserrat SemiBold"/>
              <a:sym typeface="Montserrat SemiBold"/>
            </a:endParaRPr>
          </a:p>
        </p:txBody>
      </p:sp>
      <p:sp>
        <p:nvSpPr>
          <p:cNvPr id="464" name="Google Shape;464;p24"/>
          <p:cNvSpPr txBox="1">
            <a:spLocks noGrp="1"/>
          </p:cNvSpPr>
          <p:nvPr>
            <p:ph type="ctrTitle"/>
          </p:nvPr>
        </p:nvSpPr>
        <p:spPr>
          <a:xfrm>
            <a:off x="1120450" y="2684575"/>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SemiBold"/>
                <a:ea typeface="Montserrat SemiBold"/>
                <a:cs typeface="Montserrat SemiBold"/>
                <a:sym typeface="Montserrat SemiBold"/>
              </a:rPr>
              <a:t>Taufik Satria Nugraha</a:t>
            </a:r>
            <a:endParaRPr>
              <a:latin typeface="Montserrat SemiBold"/>
              <a:ea typeface="Montserrat SemiBold"/>
              <a:cs typeface="Montserrat SemiBold"/>
              <a:sym typeface="Montserrat SemiBold"/>
            </a:endParaRPr>
          </a:p>
        </p:txBody>
      </p:sp>
      <p:sp>
        <p:nvSpPr>
          <p:cNvPr id="465" name="Google Shape;465;p24"/>
          <p:cNvSpPr txBox="1">
            <a:spLocks noGrp="1"/>
          </p:cNvSpPr>
          <p:nvPr>
            <p:ph type="subTitle" idx="2"/>
          </p:nvPr>
        </p:nvSpPr>
        <p:spPr>
          <a:xfrm>
            <a:off x="1120450" y="33133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SemiBold"/>
                <a:ea typeface="Montserrat SemiBold"/>
                <a:cs typeface="Montserrat SemiBold"/>
                <a:sym typeface="Montserrat SemiBold"/>
              </a:rPr>
              <a:t>H1D020028</a:t>
            </a:r>
            <a:endParaRPr>
              <a:latin typeface="Montserrat SemiBold"/>
              <a:ea typeface="Montserrat SemiBold"/>
              <a:cs typeface="Montserrat SemiBold"/>
              <a:sym typeface="Montserrat SemiBold"/>
            </a:endParaRPr>
          </a:p>
        </p:txBody>
      </p:sp>
      <p:sp>
        <p:nvSpPr>
          <p:cNvPr id="466" name="Google Shape;466;p24"/>
          <p:cNvSpPr txBox="1">
            <a:spLocks noGrp="1"/>
          </p:cNvSpPr>
          <p:nvPr>
            <p:ph type="title" idx="3"/>
          </p:nvPr>
        </p:nvSpPr>
        <p:spPr>
          <a:xfrm>
            <a:off x="351825" y="168316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67" name="Google Shape;467;p24"/>
          <p:cNvSpPr txBox="1">
            <a:spLocks noGrp="1"/>
          </p:cNvSpPr>
          <p:nvPr>
            <p:ph type="subTitle" idx="5"/>
          </p:nvPr>
        </p:nvSpPr>
        <p:spPr>
          <a:xfrm>
            <a:off x="3878702" y="33133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SemiBold"/>
                <a:ea typeface="Montserrat SemiBold"/>
                <a:cs typeface="Montserrat SemiBold"/>
                <a:sym typeface="Montserrat SemiBold"/>
              </a:rPr>
              <a:t>H1D021070</a:t>
            </a:r>
            <a:endParaRPr>
              <a:latin typeface="Montserrat SemiBold"/>
              <a:ea typeface="Montserrat SemiBold"/>
              <a:cs typeface="Montserrat SemiBold"/>
              <a:sym typeface="Montserrat SemiBold"/>
            </a:endParaRPr>
          </a:p>
        </p:txBody>
      </p:sp>
      <p:sp>
        <p:nvSpPr>
          <p:cNvPr id="468" name="Google Shape;468;p24"/>
          <p:cNvSpPr txBox="1">
            <a:spLocks noGrp="1"/>
          </p:cNvSpPr>
          <p:nvPr>
            <p:ph type="title" idx="6"/>
          </p:nvPr>
        </p:nvSpPr>
        <p:spPr>
          <a:xfrm>
            <a:off x="2987727" y="16529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69" name="Google Shape;469;p24"/>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ANGGOTA KELOMPOK 3</a:t>
            </a:r>
            <a:endParaRPr/>
          </a:p>
        </p:txBody>
      </p:sp>
      <p:sp>
        <p:nvSpPr>
          <p:cNvPr id="470" name="Google Shape;470;p24"/>
          <p:cNvSpPr txBox="1">
            <a:spLocks noGrp="1"/>
          </p:cNvSpPr>
          <p:nvPr>
            <p:ph type="title" idx="9"/>
          </p:nvPr>
        </p:nvSpPr>
        <p:spPr>
          <a:xfrm>
            <a:off x="5725429" y="165292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pic>
        <p:nvPicPr>
          <p:cNvPr id="471" name="Google Shape;471;p24"/>
          <p:cNvPicPr preferRelativeResize="0"/>
          <p:nvPr/>
        </p:nvPicPr>
        <p:blipFill>
          <a:blip r:embed="rId3">
            <a:alphaModFix/>
          </a:blip>
          <a:stretch>
            <a:fillRect/>
          </a:stretch>
        </p:blipFill>
        <p:spPr>
          <a:xfrm>
            <a:off x="1312025" y="1420075"/>
            <a:ext cx="963100" cy="1043500"/>
          </a:xfrm>
          <a:prstGeom prst="rect">
            <a:avLst/>
          </a:prstGeom>
          <a:noFill/>
          <a:ln>
            <a:noFill/>
          </a:ln>
        </p:spPr>
      </p:pic>
      <p:pic>
        <p:nvPicPr>
          <p:cNvPr id="472" name="Google Shape;472;p24"/>
          <p:cNvPicPr preferRelativeResize="0"/>
          <p:nvPr/>
        </p:nvPicPr>
        <p:blipFill>
          <a:blip r:embed="rId4">
            <a:alphaModFix/>
          </a:blip>
          <a:stretch>
            <a:fillRect/>
          </a:stretch>
        </p:blipFill>
        <p:spPr>
          <a:xfrm>
            <a:off x="3997663" y="1388980"/>
            <a:ext cx="952500" cy="952500"/>
          </a:xfrm>
          <a:prstGeom prst="rect">
            <a:avLst/>
          </a:prstGeom>
          <a:noFill/>
          <a:ln>
            <a:noFill/>
          </a:ln>
        </p:spPr>
      </p:pic>
      <p:pic>
        <p:nvPicPr>
          <p:cNvPr id="473" name="Google Shape;473;p24"/>
          <p:cNvPicPr preferRelativeResize="0"/>
          <p:nvPr/>
        </p:nvPicPr>
        <p:blipFill>
          <a:blip r:embed="rId5">
            <a:alphaModFix/>
          </a:blip>
          <a:stretch>
            <a:fillRect/>
          </a:stretch>
        </p:blipFill>
        <p:spPr>
          <a:xfrm>
            <a:off x="6672725" y="1388980"/>
            <a:ext cx="952500" cy="95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2"/>
          <p:cNvSpPr txBox="1">
            <a:spLocks noGrp="1"/>
          </p:cNvSpPr>
          <p:nvPr>
            <p:ph type="body" idx="1"/>
          </p:nvPr>
        </p:nvSpPr>
        <p:spPr>
          <a:xfrm>
            <a:off x="64500" y="17400"/>
            <a:ext cx="9079500" cy="340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33. Melihat info pesanan dengan view info_pesanan </a:t>
            </a:r>
            <a:endParaRPr sz="1200">
              <a:latin typeface="Times New Roman"/>
              <a:ea typeface="Times New Roman"/>
              <a:cs typeface="Times New Roman"/>
              <a:sym typeface="Times New Roman"/>
            </a:endParaRPr>
          </a:p>
        </p:txBody>
      </p:sp>
      <p:pic>
        <p:nvPicPr>
          <p:cNvPr id="631" name="Google Shape;631;p42"/>
          <p:cNvPicPr preferRelativeResize="0"/>
          <p:nvPr/>
        </p:nvPicPr>
        <p:blipFill>
          <a:blip r:embed="rId3">
            <a:alphaModFix/>
          </a:blip>
          <a:stretch>
            <a:fillRect/>
          </a:stretch>
        </p:blipFill>
        <p:spPr>
          <a:xfrm>
            <a:off x="481925" y="424650"/>
            <a:ext cx="8014151" cy="2304550"/>
          </a:xfrm>
          <a:prstGeom prst="rect">
            <a:avLst/>
          </a:prstGeom>
          <a:noFill/>
          <a:ln>
            <a:noFill/>
          </a:ln>
        </p:spPr>
      </p:pic>
      <p:pic>
        <p:nvPicPr>
          <p:cNvPr id="632" name="Google Shape;632;p42"/>
          <p:cNvPicPr preferRelativeResize="0"/>
          <p:nvPr/>
        </p:nvPicPr>
        <p:blipFill>
          <a:blip r:embed="rId4">
            <a:alphaModFix/>
          </a:blip>
          <a:stretch>
            <a:fillRect/>
          </a:stretch>
        </p:blipFill>
        <p:spPr>
          <a:xfrm>
            <a:off x="524450" y="2795650"/>
            <a:ext cx="8159591" cy="2109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3"/>
          <p:cNvSpPr txBox="1">
            <a:spLocks noGrp="1"/>
          </p:cNvSpPr>
          <p:nvPr>
            <p:ph type="title"/>
          </p:nvPr>
        </p:nvSpPr>
        <p:spPr>
          <a:xfrm>
            <a:off x="2471150" y="1203500"/>
            <a:ext cx="3823200" cy="23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TERIMA KASIH</a:t>
            </a:r>
            <a:endParaRPr/>
          </a:p>
        </p:txBody>
      </p:sp>
      <p:sp>
        <p:nvSpPr>
          <p:cNvPr id="638" name="Google Shape;638;p43"/>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43"/>
          <p:cNvGrpSpPr/>
          <p:nvPr/>
        </p:nvGrpSpPr>
        <p:grpSpPr>
          <a:xfrm>
            <a:off x="7981434" y="-1177061"/>
            <a:ext cx="203789" cy="1274754"/>
            <a:chOff x="2877432" y="975334"/>
            <a:chExt cx="188886" cy="1181531"/>
          </a:xfrm>
        </p:grpSpPr>
        <p:sp>
          <p:nvSpPr>
            <p:cNvPr id="640" name="Google Shape;640;p4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43"/>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5"/>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0" lvl="0" indent="457200" algn="just" rtl="0">
              <a:lnSpc>
                <a:spcPct val="115000"/>
              </a:lnSpc>
              <a:spcBef>
                <a:spcPts val="0"/>
              </a:spcBef>
              <a:spcAft>
                <a:spcPts val="0"/>
              </a:spcAft>
              <a:buNone/>
            </a:pPr>
            <a:r>
              <a:rPr lang="en" dirty="0">
                <a:latin typeface="Times New Roman"/>
                <a:ea typeface="Times New Roman"/>
                <a:cs typeface="Times New Roman"/>
                <a:sym typeface="Times New Roman"/>
              </a:rPr>
              <a:t>Terdapat predefined roles dan user defined roles. Predefined roles merupakan role yang sudah disiapkan oleh DBMS Oracle, sedangkan user defined roles merupakan role yang ditentukan sendiri oleh programmer. User defined role dalam projek basis data ini ada 3 yaitu :</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393700" lvl="0" indent="-228600" algn="just" rtl="0">
              <a:lnSpc>
                <a:spcPct val="115000"/>
              </a:lnSpc>
              <a:spcBef>
                <a:spcPts val="0"/>
              </a:spcBef>
              <a:spcAft>
                <a:spcPts val="0"/>
              </a:spcAft>
              <a:buSzPts val="1000"/>
              <a:buFont typeface="+mj-lt"/>
              <a:buAutoNum type="arabicPeriod"/>
            </a:pP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Admin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Mengatur dan merawat basis data</a:t>
            </a:r>
            <a:endParaRPr lang="id-ID" dirty="0">
              <a:latin typeface="Times New Roman"/>
              <a:ea typeface="Times New Roman"/>
              <a:cs typeface="Times New Roman"/>
              <a:sym typeface="Times New Roman"/>
            </a:endParaRPr>
          </a:p>
          <a:p>
            <a:pPr marL="165100" lvl="0" indent="0" algn="just" rtl="0">
              <a:lnSpc>
                <a:spcPct val="115000"/>
              </a:lnSpc>
              <a:spcBef>
                <a:spcPts val="0"/>
              </a:spcBef>
              <a:spcAft>
                <a:spcPts val="0"/>
              </a:spcAft>
              <a:buSzPts val="1000"/>
              <a:buNone/>
            </a:pPr>
            <a:endParaRPr lang="id-ID" dirty="0">
              <a:latin typeface="Times New Roman"/>
              <a:ea typeface="Times New Roman"/>
              <a:cs typeface="Times New Roman"/>
              <a:sym typeface="Times New Roman"/>
            </a:endParaRPr>
          </a:p>
          <a:p>
            <a:pPr marL="393700" lvl="0" indent="-228600" algn="just" rtl="0">
              <a:lnSpc>
                <a:spcPct val="115000"/>
              </a:lnSpc>
              <a:spcBef>
                <a:spcPts val="0"/>
              </a:spcBef>
              <a:spcAft>
                <a:spcPts val="0"/>
              </a:spcAft>
              <a:buSzPts val="1000"/>
              <a:buFont typeface="+mj-lt"/>
              <a:buAutoNum type="arabicPeriod" startAt="2"/>
            </a:pP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Driver 		: Membeli makanan yang sudah di pesan oleh pembeli, lalu mengantarkannya ke alamat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pembeli</a:t>
            </a:r>
            <a:endParaRPr lang="id-ID" dirty="0">
              <a:latin typeface="Times New Roman"/>
              <a:ea typeface="Times New Roman"/>
              <a:cs typeface="Times New Roman"/>
              <a:sym typeface="Times New Roman"/>
            </a:endParaRPr>
          </a:p>
          <a:p>
            <a:pPr marL="165100" lvl="0" indent="0" algn="just" rtl="0">
              <a:lnSpc>
                <a:spcPct val="115000"/>
              </a:lnSpc>
              <a:spcBef>
                <a:spcPts val="0"/>
              </a:spcBef>
              <a:spcAft>
                <a:spcPts val="0"/>
              </a:spcAft>
              <a:buSzPts val="1000"/>
              <a:buNone/>
            </a:pPr>
            <a:endParaRPr lang="id-ID" dirty="0">
              <a:latin typeface="Times New Roman"/>
              <a:ea typeface="Times New Roman"/>
              <a:cs typeface="Times New Roman"/>
              <a:sym typeface="Times New Roman"/>
            </a:endParaRPr>
          </a:p>
          <a:p>
            <a:pPr marL="393700" indent="-228600" algn="just">
              <a:lnSpc>
                <a:spcPct val="115000"/>
              </a:lnSpc>
              <a:buFont typeface="+mj-lt"/>
              <a:buAutoNum type="arabicPeriod" startAt="3"/>
            </a:pPr>
            <a:r>
              <a:rPr lang="id-ID" dirty="0">
                <a:latin typeface="Times New Roman"/>
                <a:ea typeface="Times New Roman"/>
                <a:cs typeface="Times New Roman"/>
                <a:sym typeface="Times New Roman"/>
              </a:rPr>
              <a:t> </a:t>
            </a:r>
            <a:r>
              <a:rPr lang="fi-FI" dirty="0">
                <a:latin typeface="Times New Roman"/>
                <a:ea typeface="Times New Roman"/>
                <a:cs typeface="Times New Roman"/>
                <a:sym typeface="Times New Roman"/>
              </a:rPr>
              <a:t>Pembeli 	: Memesan makanan yang diinginkan </a:t>
            </a:r>
          </a:p>
          <a:p>
            <a:pPr marL="165100" lvl="0" indent="0" algn="just" rtl="0">
              <a:lnSpc>
                <a:spcPct val="115000"/>
              </a:lnSpc>
              <a:spcBef>
                <a:spcPts val="0"/>
              </a:spcBef>
              <a:spcAft>
                <a:spcPts val="0"/>
              </a:spcAft>
              <a:buSzPts val="1000"/>
              <a:buNone/>
            </a:pP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165100" lvl="0" indent="0" algn="just" rtl="0">
              <a:lnSpc>
                <a:spcPct val="115000"/>
              </a:lnSpc>
              <a:spcBef>
                <a:spcPts val="0"/>
              </a:spcBef>
              <a:spcAft>
                <a:spcPts val="0"/>
              </a:spcAft>
              <a:buSzPts val="1000"/>
              <a:buNone/>
            </a:pPr>
            <a:r>
              <a:rPr lang="id-ID"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lvl="0" indent="0" algn="l" rtl="0">
              <a:lnSpc>
                <a:spcPct val="100000"/>
              </a:lnSpc>
              <a:spcBef>
                <a:spcPts val="0"/>
              </a:spcBef>
              <a:spcAft>
                <a:spcPts val="1600"/>
              </a:spcAft>
              <a:buNone/>
            </a:pPr>
            <a:endParaRPr dirty="0"/>
          </a:p>
        </p:txBody>
      </p:sp>
      <p:sp>
        <p:nvSpPr>
          <p:cNvPr id="479" name="Google Shape;479;p25"/>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ROLE UTAMA BASIS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0" lvl="0" indent="457200" algn="just" rtl="0">
              <a:lnSpc>
                <a:spcPct val="115000"/>
              </a:lnSpc>
              <a:spcBef>
                <a:spcPts val="0"/>
              </a:spcBef>
              <a:spcAft>
                <a:spcPts val="0"/>
              </a:spcAft>
              <a:buNone/>
            </a:pPr>
            <a:r>
              <a:rPr lang="en" dirty="0">
                <a:latin typeface="Times New Roman"/>
                <a:ea typeface="Times New Roman"/>
                <a:cs typeface="Times New Roman"/>
                <a:sym typeface="Times New Roman"/>
              </a:rPr>
              <a:t>Entitas atau entity dalam database adalah benda, orang, tempat, unit, objek atau hal lainnya yang mempresentasikan data dan data tersebut akan disimpan ke dalam pangkal data. Setiap entitas memiliki beberapa atribut yang mendeskripsikan karakteristik dari objek. Entitas dalam projek basis data ini adalah sebagai berikut :</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457200" lvl="0" indent="-292100" algn="just" rtl="0">
              <a:lnSpc>
                <a:spcPct val="115000"/>
              </a:lnSpc>
              <a:spcBef>
                <a:spcPts val="0"/>
              </a:spcBef>
              <a:spcAft>
                <a:spcPts val="0"/>
              </a:spcAft>
              <a:buSzPts val="1000"/>
              <a:buFont typeface="Times New Roman"/>
              <a:buAutoNum type="arabicPeriod"/>
            </a:pPr>
            <a:r>
              <a:rPr lang="en" dirty="0">
                <a:latin typeface="Times New Roman"/>
                <a:ea typeface="Times New Roman"/>
                <a:cs typeface="Times New Roman"/>
                <a:sym typeface="Times New Roman"/>
              </a:rPr>
              <a:t>Pembeli 	(id_pembeli, nama_pembeli, alamat_pembeli, no_tel_pembeli, email)</a:t>
            </a: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457200" lvl="0" indent="-292100" algn="just" rtl="0">
              <a:lnSpc>
                <a:spcPct val="115000"/>
              </a:lnSpc>
              <a:spcBef>
                <a:spcPts val="0"/>
              </a:spcBef>
              <a:spcAft>
                <a:spcPts val="0"/>
              </a:spcAft>
              <a:buSzPts val="1000"/>
              <a:buFont typeface="+mj-lt"/>
              <a:buAutoNum type="arabicPeriod" startAt="2"/>
            </a:pPr>
            <a:r>
              <a:rPr lang="en" dirty="0">
                <a:latin typeface="Times New Roman"/>
                <a:ea typeface="Times New Roman"/>
                <a:cs typeface="Times New Roman"/>
                <a:sym typeface="Times New Roman"/>
              </a:rPr>
              <a:t>Pesanan 	(id_pesanan, tanggal_pemesanan, total_harga)</a:t>
            </a: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457200" lvl="0" indent="-292100" algn="just" rtl="0">
              <a:lnSpc>
                <a:spcPct val="115000"/>
              </a:lnSpc>
              <a:spcBef>
                <a:spcPts val="0"/>
              </a:spcBef>
              <a:spcAft>
                <a:spcPts val="0"/>
              </a:spcAft>
              <a:buSzPts val="1000"/>
              <a:buFont typeface="+mj-lt"/>
              <a:buAutoNum type="arabicPeriod" startAt="3"/>
            </a:pPr>
            <a:r>
              <a:rPr lang="en" dirty="0">
                <a:latin typeface="Times New Roman"/>
                <a:ea typeface="Times New Roman"/>
                <a:cs typeface="Times New Roman"/>
                <a:sym typeface="Times New Roman"/>
              </a:rPr>
              <a:t>Driver 		(id_driver, nama_driver, no_tel_driver, rating_driver)</a:t>
            </a: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457200" lvl="0" indent="-292100" algn="just" rtl="0">
              <a:lnSpc>
                <a:spcPct val="115000"/>
              </a:lnSpc>
              <a:spcBef>
                <a:spcPts val="0"/>
              </a:spcBef>
              <a:spcAft>
                <a:spcPts val="0"/>
              </a:spcAft>
              <a:buSzPts val="1000"/>
              <a:buFont typeface="+mj-lt"/>
              <a:buAutoNum type="arabicPeriod" startAt="4"/>
            </a:pPr>
            <a:r>
              <a:rPr lang="en" dirty="0">
                <a:latin typeface="Times New Roman"/>
                <a:ea typeface="Times New Roman"/>
                <a:cs typeface="Times New Roman"/>
                <a:sym typeface="Times New Roman"/>
              </a:rPr>
              <a:t>Makanan 	(id_makanan, nama_makanan, harga_makanan, rating_makanan)</a:t>
            </a: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457200" lvl="0" indent="-292100" algn="just" rtl="0">
              <a:lnSpc>
                <a:spcPct val="115000"/>
              </a:lnSpc>
              <a:spcBef>
                <a:spcPts val="0"/>
              </a:spcBef>
              <a:spcAft>
                <a:spcPts val="0"/>
              </a:spcAft>
              <a:buSzPts val="1000"/>
              <a:buFont typeface="+mj-lt"/>
              <a:buAutoNum type="arabicPeriod" startAt="5"/>
            </a:pPr>
            <a:r>
              <a:rPr lang="en" dirty="0">
                <a:latin typeface="Times New Roman"/>
                <a:ea typeface="Times New Roman"/>
                <a:cs typeface="Times New Roman"/>
                <a:sym typeface="Times New Roman"/>
              </a:rPr>
              <a:t>Restoran 	(id_restoran, nama_restoran, alamat_restoran, no_tel_restoran)</a:t>
            </a: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solidFill>
                <a:srgbClr val="000000"/>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p:txBody>
      </p:sp>
      <p:sp>
        <p:nvSpPr>
          <p:cNvPr id="485" name="Google Shape;485;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 ENTITAS BASIS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7"/>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 ATURAN BISNIS</a:t>
            </a:r>
            <a:endParaRPr/>
          </a:p>
        </p:txBody>
      </p:sp>
      <p:sp>
        <p:nvSpPr>
          <p:cNvPr id="491" name="Google Shape;491;p27"/>
          <p:cNvSpPr txBox="1">
            <a:spLocks noGrp="1"/>
          </p:cNvSpPr>
          <p:nvPr>
            <p:ph type="subTitle" idx="1"/>
          </p:nvPr>
        </p:nvSpPr>
        <p:spPr>
          <a:xfrm>
            <a:off x="733325" y="1585326"/>
            <a:ext cx="2200500" cy="8241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dirty="0">
                <a:latin typeface="Times New Roman"/>
                <a:ea typeface="Times New Roman"/>
                <a:cs typeface="Times New Roman"/>
                <a:sym typeface="Times New Roman"/>
              </a:rPr>
              <a:t>Satu pembeli bisa melakukan banyak pesanan.   </a:t>
            </a:r>
            <a:endParaRPr lang="id-ID" sz="12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dirty="0">
                <a:latin typeface="Times New Roman"/>
                <a:ea typeface="Times New Roman"/>
                <a:cs typeface="Times New Roman"/>
                <a:sym typeface="Times New Roman"/>
              </a:rPr>
              <a:t>Satu pesanan hanya bisa dilakukan oleh satu pembeli.</a:t>
            </a:r>
            <a:endParaRPr sz="1200" dirty="0">
              <a:latin typeface="Times New Roman"/>
              <a:ea typeface="Times New Roman"/>
              <a:cs typeface="Times New Roman"/>
              <a:sym typeface="Times New Roman"/>
            </a:endParaRPr>
          </a:p>
          <a:p>
            <a:pPr marL="0" lvl="0" indent="0" algn="ctr" rtl="0">
              <a:spcBef>
                <a:spcPts val="0"/>
              </a:spcBef>
              <a:spcAft>
                <a:spcPts val="0"/>
              </a:spcAft>
              <a:buNone/>
            </a:pPr>
            <a:endParaRPr dirty="0"/>
          </a:p>
        </p:txBody>
      </p:sp>
      <p:sp>
        <p:nvSpPr>
          <p:cNvPr id="492" name="Google Shape;492;p27"/>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Satu driver bisa mengantar banyak pesanan.</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Satu pesanan hanya bisa diantar oleh satu driver.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493" name="Google Shape;493;p27"/>
          <p:cNvSpPr txBox="1">
            <a:spLocks noGrp="1"/>
          </p:cNvSpPr>
          <p:nvPr>
            <p:ph type="subTitle" idx="5"/>
          </p:nvPr>
        </p:nvSpPr>
        <p:spPr>
          <a:xfrm>
            <a:off x="6176524" y="1643751"/>
            <a:ext cx="2270700" cy="8241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Satu pesanan dapat memiliki banyak makanan.</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Satu makanan dapat dimiliki oleh banyak pesanan.</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494" name="Google Shape;494;p27"/>
          <p:cNvSpPr txBox="1">
            <a:spLocks noGrp="1"/>
          </p:cNvSpPr>
          <p:nvPr>
            <p:ph type="subTitle" idx="8"/>
          </p:nvPr>
        </p:nvSpPr>
        <p:spPr>
          <a:xfrm>
            <a:off x="733325" y="3479251"/>
            <a:ext cx="2200500" cy="8241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Satu restoran menyediakan banyak makanan.</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Satu makanan hanya bisa disediakan oleh satu restoran.</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495" name="Google Shape;495;p27"/>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Satu pembeli menilai banyak driver.</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Satu driver dapat dinilai oleh banyak pembeli.</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496" name="Google Shape;496;p27"/>
          <p:cNvSpPr txBox="1">
            <a:spLocks noGrp="1"/>
          </p:cNvSpPr>
          <p:nvPr>
            <p:ph type="subTitle" idx="15"/>
          </p:nvPr>
        </p:nvSpPr>
        <p:spPr>
          <a:xfrm>
            <a:off x="6176524" y="3479251"/>
            <a:ext cx="2270700" cy="8241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Satu pembeli menilai banyak makanan.</a:t>
            </a:r>
            <a:endParaRPr sz="12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a:latin typeface="Times New Roman"/>
                <a:ea typeface="Times New Roman"/>
                <a:cs typeface="Times New Roman"/>
                <a:sym typeface="Times New Roman"/>
              </a:rPr>
              <a:t>Satu makanan dapat dinilai oleh banyak pembeli.</a:t>
            </a:r>
            <a:endParaRPr sz="12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497" name="Google Shape;497;p27"/>
          <p:cNvSpPr/>
          <p:nvPr/>
        </p:nvSpPr>
        <p:spPr>
          <a:xfrm>
            <a:off x="1625825" y="3005284"/>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04</a:t>
            </a:r>
            <a:endParaRPr sz="1600"/>
          </a:p>
        </p:txBody>
      </p:sp>
      <p:sp>
        <p:nvSpPr>
          <p:cNvPr id="498" name="Google Shape;498;p27"/>
          <p:cNvSpPr/>
          <p:nvPr/>
        </p:nvSpPr>
        <p:spPr>
          <a:xfrm>
            <a:off x="4361163" y="3005284"/>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05</a:t>
            </a:r>
            <a:endParaRPr sz="1600"/>
          </a:p>
        </p:txBody>
      </p:sp>
      <p:sp>
        <p:nvSpPr>
          <p:cNvPr id="499" name="Google Shape;499;p27"/>
          <p:cNvSpPr/>
          <p:nvPr/>
        </p:nvSpPr>
        <p:spPr>
          <a:xfrm>
            <a:off x="7104124" y="3005284"/>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06</a:t>
            </a:r>
            <a:endParaRPr sz="1600"/>
          </a:p>
        </p:txBody>
      </p:sp>
      <p:sp>
        <p:nvSpPr>
          <p:cNvPr id="500" name="Google Shape;500;p27"/>
          <p:cNvSpPr/>
          <p:nvPr/>
        </p:nvSpPr>
        <p:spPr>
          <a:xfrm>
            <a:off x="1625825" y="1163242"/>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01</a:t>
            </a:r>
            <a:endParaRPr sz="1600"/>
          </a:p>
        </p:txBody>
      </p:sp>
      <p:sp>
        <p:nvSpPr>
          <p:cNvPr id="501" name="Google Shape;501;p27"/>
          <p:cNvSpPr/>
          <p:nvPr/>
        </p:nvSpPr>
        <p:spPr>
          <a:xfrm>
            <a:off x="4361163" y="1163242"/>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02</a:t>
            </a:r>
            <a:endParaRPr sz="1600"/>
          </a:p>
        </p:txBody>
      </p:sp>
      <p:sp>
        <p:nvSpPr>
          <p:cNvPr id="502" name="Google Shape;502;p27"/>
          <p:cNvSpPr/>
          <p:nvPr/>
        </p:nvSpPr>
        <p:spPr>
          <a:xfrm>
            <a:off x="7104124" y="1163242"/>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03</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8"/>
          <p:cNvSpPr txBox="1">
            <a:spLocks noGrp="1"/>
          </p:cNvSpPr>
          <p:nvPr>
            <p:ph type="body" idx="1"/>
          </p:nvPr>
        </p:nvSpPr>
        <p:spPr>
          <a:xfrm>
            <a:off x="296029" y="568025"/>
            <a:ext cx="8168246" cy="4148700"/>
          </a:xfrm>
          <a:prstGeom prst="rect">
            <a:avLst/>
          </a:prstGeom>
        </p:spPr>
        <p:txBody>
          <a:bodyPr spcFirstLastPara="1" wrap="square" lIns="91425" tIns="91425" rIns="91425" bIns="91425" anchor="t" anchorCtr="0">
            <a:noAutofit/>
          </a:bodyPr>
          <a:lstStyle/>
          <a:p>
            <a:pPr marL="457200" lvl="0" indent="-292100" algn="just" rtl="0">
              <a:lnSpc>
                <a:spcPct val="115000"/>
              </a:lnSpc>
              <a:spcBef>
                <a:spcPts val="0"/>
              </a:spcBef>
              <a:spcAft>
                <a:spcPts val="0"/>
              </a:spcAft>
              <a:buSzPts val="1000"/>
              <a:buFont typeface="Times New Roman"/>
              <a:buAutoNum type="arabicPeriod"/>
            </a:pPr>
            <a:r>
              <a:rPr lang="en" dirty="0">
                <a:latin typeface="Times New Roman"/>
                <a:ea typeface="Times New Roman"/>
                <a:cs typeface="Times New Roman"/>
                <a:sym typeface="Times New Roman"/>
              </a:rPr>
              <a:t>Driver mengantar pesanan</a:t>
            </a: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utama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Driver, Pesanan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kedua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Pesanan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Relasi		: One to Many (1-N)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Atribut penghubung 	: id_driver (Foregin Key id_driver di Pesanan)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457200" lvl="0" indent="-292100" algn="just" rtl="0">
              <a:lnSpc>
                <a:spcPct val="115000"/>
              </a:lnSpc>
              <a:spcBef>
                <a:spcPts val="0"/>
              </a:spcBef>
              <a:spcAft>
                <a:spcPts val="0"/>
              </a:spcAft>
              <a:buSzPts val="1000"/>
              <a:buFont typeface="+mj-lt"/>
              <a:buAutoNum type="arabicPeriod" startAt="2"/>
            </a:pPr>
            <a:r>
              <a:rPr lang="en" dirty="0">
                <a:latin typeface="Times New Roman"/>
                <a:ea typeface="Times New Roman"/>
                <a:cs typeface="Times New Roman"/>
                <a:sym typeface="Times New Roman"/>
              </a:rPr>
              <a:t>Pembeli melakukan pesanan</a:t>
            </a: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utama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Pembeli, Pesanan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kedua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Pesanan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Relasi		: One to Many (1-N)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Atribut pengubung	: id_pembeli (Foreign Key id_pembeli di Pesanan)</a:t>
            </a:r>
            <a:endParaRPr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p:txBody>
      </p:sp>
      <p:sp>
        <p:nvSpPr>
          <p:cNvPr id="508" name="Google Shape;508;p28"/>
          <p:cNvSpPr txBox="1">
            <a:spLocks noGrp="1"/>
          </p:cNvSpPr>
          <p:nvPr>
            <p:ph type="ctrTitle"/>
          </p:nvPr>
        </p:nvSpPr>
        <p:spPr>
          <a:xfrm>
            <a:off x="597375" y="8365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 RELASI BASIS DATA</a:t>
            </a:r>
            <a:endParaRPr/>
          </a:p>
        </p:txBody>
      </p:sp>
      <p:pic>
        <p:nvPicPr>
          <p:cNvPr id="509" name="Google Shape;509;p28"/>
          <p:cNvPicPr preferRelativeResize="0"/>
          <p:nvPr/>
        </p:nvPicPr>
        <p:blipFill>
          <a:blip r:embed="rId3">
            <a:alphaModFix/>
          </a:blip>
          <a:stretch>
            <a:fillRect/>
          </a:stretch>
        </p:blipFill>
        <p:spPr>
          <a:xfrm>
            <a:off x="975925" y="982900"/>
            <a:ext cx="2834600" cy="577800"/>
          </a:xfrm>
          <a:prstGeom prst="rect">
            <a:avLst/>
          </a:prstGeom>
          <a:noFill/>
          <a:ln>
            <a:noFill/>
          </a:ln>
        </p:spPr>
      </p:pic>
      <p:pic>
        <p:nvPicPr>
          <p:cNvPr id="510" name="Google Shape;510;p28"/>
          <p:cNvPicPr preferRelativeResize="0"/>
          <p:nvPr/>
        </p:nvPicPr>
        <p:blipFill>
          <a:blip r:embed="rId4">
            <a:alphaModFix/>
          </a:blip>
          <a:stretch>
            <a:fillRect/>
          </a:stretch>
        </p:blipFill>
        <p:spPr>
          <a:xfrm>
            <a:off x="975925" y="3048725"/>
            <a:ext cx="3137208" cy="48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9"/>
          <p:cNvSpPr txBox="1">
            <a:spLocks noGrp="1"/>
          </p:cNvSpPr>
          <p:nvPr>
            <p:ph type="body" idx="1"/>
          </p:nvPr>
        </p:nvSpPr>
        <p:spPr>
          <a:xfrm>
            <a:off x="597375" y="568025"/>
            <a:ext cx="7866900" cy="3786900"/>
          </a:xfrm>
          <a:prstGeom prst="rect">
            <a:avLst/>
          </a:prstGeom>
        </p:spPr>
        <p:txBody>
          <a:bodyPr spcFirstLastPara="1" wrap="square" lIns="91425" tIns="91425" rIns="91425" bIns="91425" anchor="t" anchorCtr="0">
            <a:noAutofit/>
          </a:bodyPr>
          <a:lstStyle/>
          <a:p>
            <a:pPr marL="228600" lvl="0" indent="-228600" algn="just" rtl="0">
              <a:lnSpc>
                <a:spcPct val="115000"/>
              </a:lnSpc>
              <a:spcBef>
                <a:spcPts val="0"/>
              </a:spcBef>
              <a:spcAft>
                <a:spcPts val="0"/>
              </a:spcAft>
              <a:buFont typeface="+mj-lt"/>
              <a:buAutoNum type="arabicPeriod" startAt="3"/>
            </a:pPr>
            <a:r>
              <a:rPr lang="en" dirty="0">
                <a:latin typeface="Times New Roman"/>
                <a:ea typeface="Times New Roman"/>
                <a:cs typeface="Times New Roman"/>
                <a:sym typeface="Times New Roman"/>
              </a:rPr>
              <a:t>Pembeli menilai driver </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utama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Pembeli, Driver</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kedua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rating_driver</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Relasi		: Many to Many (N-N)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Atribut pengubung	: id_driver, id_pembeli (Foreign Key id_driver, id_pembeli di rating_driver)</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228600" lvl="0" indent="-228600" algn="just" rtl="0">
              <a:lnSpc>
                <a:spcPct val="115000"/>
              </a:lnSpc>
              <a:spcBef>
                <a:spcPts val="0"/>
              </a:spcBef>
              <a:spcAft>
                <a:spcPts val="0"/>
              </a:spcAft>
              <a:buFont typeface="+mj-lt"/>
              <a:buAutoNum type="arabicPeriod" startAt="4"/>
            </a:pPr>
            <a:r>
              <a:rPr lang="en" dirty="0">
                <a:latin typeface="Times New Roman"/>
                <a:ea typeface="Times New Roman"/>
                <a:cs typeface="Times New Roman"/>
                <a:sym typeface="Times New Roman"/>
              </a:rPr>
              <a:t> Pembeli menilai makanan </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utama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Pembeli, Makanan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kedua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rating_makanan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Relasi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Many to Many (N-N)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Atribut pengubung	: id_makanan, id_pembeli (Foreign Key id_makanan, id_pembeli di rating_makanan)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p:txBody>
      </p:sp>
      <p:pic>
        <p:nvPicPr>
          <p:cNvPr id="516" name="Google Shape;516;p29"/>
          <p:cNvPicPr preferRelativeResize="0"/>
          <p:nvPr/>
        </p:nvPicPr>
        <p:blipFill>
          <a:blip r:embed="rId3">
            <a:alphaModFix/>
          </a:blip>
          <a:stretch>
            <a:fillRect/>
          </a:stretch>
        </p:blipFill>
        <p:spPr>
          <a:xfrm>
            <a:off x="815400" y="920125"/>
            <a:ext cx="3118488" cy="483775"/>
          </a:xfrm>
          <a:prstGeom prst="rect">
            <a:avLst/>
          </a:prstGeom>
          <a:noFill/>
          <a:ln>
            <a:noFill/>
          </a:ln>
        </p:spPr>
      </p:pic>
      <p:pic>
        <p:nvPicPr>
          <p:cNvPr id="517" name="Google Shape;517;p29"/>
          <p:cNvPicPr preferRelativeResize="0"/>
          <p:nvPr/>
        </p:nvPicPr>
        <p:blipFill>
          <a:blip r:embed="rId4">
            <a:alphaModFix/>
          </a:blip>
          <a:stretch>
            <a:fillRect/>
          </a:stretch>
        </p:blipFill>
        <p:spPr>
          <a:xfrm>
            <a:off x="820700" y="2804450"/>
            <a:ext cx="3107888" cy="483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0"/>
          <p:cNvSpPr txBox="1">
            <a:spLocks noGrp="1"/>
          </p:cNvSpPr>
          <p:nvPr>
            <p:ph type="body" idx="1"/>
          </p:nvPr>
        </p:nvSpPr>
        <p:spPr>
          <a:xfrm>
            <a:off x="597375" y="568025"/>
            <a:ext cx="7866900" cy="3786900"/>
          </a:xfrm>
          <a:prstGeom prst="rect">
            <a:avLst/>
          </a:prstGeom>
        </p:spPr>
        <p:txBody>
          <a:bodyPr spcFirstLastPara="1" wrap="square" lIns="91425" tIns="91425" rIns="91425" bIns="91425" anchor="t" anchorCtr="0">
            <a:noAutofit/>
          </a:bodyPr>
          <a:lstStyle/>
          <a:p>
            <a:pPr marL="228600" lvl="0" indent="-228600" algn="just" rtl="0">
              <a:lnSpc>
                <a:spcPct val="115000"/>
              </a:lnSpc>
              <a:spcBef>
                <a:spcPts val="0"/>
              </a:spcBef>
              <a:spcAft>
                <a:spcPts val="0"/>
              </a:spcAft>
              <a:buFont typeface="+mj-lt"/>
              <a:buAutoNum type="arabicPeriod" startAt="5"/>
            </a:pPr>
            <a:r>
              <a:rPr lang="en" dirty="0">
                <a:latin typeface="Times New Roman"/>
                <a:ea typeface="Times New Roman"/>
                <a:cs typeface="Times New Roman"/>
                <a:sym typeface="Times New Roman"/>
              </a:rPr>
              <a:t> Pesanan memiliki makanan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utama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Pesanan, makanan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kedua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detail_pesanan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Relasi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Many to Many (N-N)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Atribut penghubung	: id_pesanan, id_makanan (Foreign Key id_pesanan, id_makanan di detail_pesanan)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228600" lvl="0" indent="-228600" algn="just" rtl="0">
              <a:lnSpc>
                <a:spcPct val="115000"/>
              </a:lnSpc>
              <a:spcBef>
                <a:spcPts val="0"/>
              </a:spcBef>
              <a:spcAft>
                <a:spcPts val="0"/>
              </a:spcAft>
              <a:buFont typeface="+mj-lt"/>
              <a:buAutoNum type="arabicPeriod" startAt="6"/>
            </a:pPr>
            <a:r>
              <a:rPr lang="en" dirty="0">
                <a:latin typeface="Times New Roman"/>
                <a:ea typeface="Times New Roman"/>
                <a:cs typeface="Times New Roman"/>
                <a:sym typeface="Times New Roman"/>
              </a:rPr>
              <a:t> Restoran sedia makanan </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utama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Restoran, Makanan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Tabel kedua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Makanan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Relasi	</a:t>
            </a:r>
            <a:r>
              <a:rPr lang="id-ID"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One to Many (1-N)</a:t>
            </a: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dirty="0">
                <a:latin typeface="Times New Roman"/>
                <a:ea typeface="Times New Roman"/>
                <a:cs typeface="Times New Roman"/>
                <a:sym typeface="Times New Roman"/>
              </a:rPr>
              <a:t>Atribut penghubung	: id_restoran (Foreign Key id_restoran di Makanan)</a:t>
            </a:r>
            <a:endParaRPr b="1"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p:txBody>
      </p:sp>
      <p:pic>
        <p:nvPicPr>
          <p:cNvPr id="523" name="Google Shape;523;p30"/>
          <p:cNvPicPr preferRelativeResize="0"/>
          <p:nvPr/>
        </p:nvPicPr>
        <p:blipFill>
          <a:blip r:embed="rId3">
            <a:alphaModFix/>
          </a:blip>
          <a:stretch>
            <a:fillRect/>
          </a:stretch>
        </p:blipFill>
        <p:spPr>
          <a:xfrm>
            <a:off x="794475" y="927100"/>
            <a:ext cx="3128932" cy="483775"/>
          </a:xfrm>
          <a:prstGeom prst="rect">
            <a:avLst/>
          </a:prstGeom>
          <a:noFill/>
          <a:ln>
            <a:noFill/>
          </a:ln>
        </p:spPr>
      </p:pic>
      <p:pic>
        <p:nvPicPr>
          <p:cNvPr id="524" name="Google Shape;524;p30"/>
          <p:cNvPicPr preferRelativeResize="0"/>
          <p:nvPr/>
        </p:nvPicPr>
        <p:blipFill>
          <a:blip r:embed="rId4">
            <a:alphaModFix/>
          </a:blip>
          <a:stretch>
            <a:fillRect/>
          </a:stretch>
        </p:blipFill>
        <p:spPr>
          <a:xfrm>
            <a:off x="793775" y="2783550"/>
            <a:ext cx="3130309" cy="48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1"/>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 RANCANGAN ERD</a:t>
            </a:r>
            <a:endParaRPr/>
          </a:p>
        </p:txBody>
      </p:sp>
      <p:pic>
        <p:nvPicPr>
          <p:cNvPr id="530" name="Google Shape;530;p31"/>
          <p:cNvPicPr preferRelativeResize="0"/>
          <p:nvPr/>
        </p:nvPicPr>
        <p:blipFill>
          <a:blip r:embed="rId3">
            <a:alphaModFix/>
          </a:blip>
          <a:stretch>
            <a:fillRect/>
          </a:stretch>
        </p:blipFill>
        <p:spPr>
          <a:xfrm>
            <a:off x="1075513" y="874850"/>
            <a:ext cx="7480125" cy="4129650"/>
          </a:xfrm>
          <a:prstGeom prst="rect">
            <a:avLst/>
          </a:prstGeom>
          <a:noFill/>
          <a:ln>
            <a:noFill/>
          </a:ln>
        </p:spPr>
      </p:pic>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1028</Words>
  <Application>Microsoft Office PowerPoint</Application>
  <PresentationFormat>Peragaan Layar (16:9)</PresentationFormat>
  <Paragraphs>239</Paragraphs>
  <Slides>21</Slides>
  <Notes>21</Notes>
  <HiddenSlides>0</HiddenSlides>
  <MMClips>0</MMClips>
  <ScaleCrop>false</ScaleCrop>
  <HeadingPairs>
    <vt:vector size="6" baseType="variant">
      <vt:variant>
        <vt:lpstr>Font Dipakai</vt:lpstr>
      </vt:variant>
      <vt:variant>
        <vt:i4>11</vt:i4>
      </vt:variant>
      <vt:variant>
        <vt:lpstr>Tema</vt:lpstr>
      </vt:variant>
      <vt:variant>
        <vt:i4>1</vt:i4>
      </vt:variant>
      <vt:variant>
        <vt:lpstr>Judul Slide</vt:lpstr>
      </vt:variant>
      <vt:variant>
        <vt:i4>21</vt:i4>
      </vt:variant>
    </vt:vector>
  </HeadingPairs>
  <TitlesOfParts>
    <vt:vector size="33" baseType="lpstr">
      <vt:lpstr>Advent Pro SemiBold</vt:lpstr>
      <vt:lpstr>Maven Pro</vt:lpstr>
      <vt:lpstr>Livvic Light</vt:lpstr>
      <vt:lpstr>Montserrat SemiBold</vt:lpstr>
      <vt:lpstr>Fira Sans Extra Condensed Medium</vt:lpstr>
      <vt:lpstr>Share Tech</vt:lpstr>
      <vt:lpstr>Arial</vt:lpstr>
      <vt:lpstr>Times New Roman</vt:lpstr>
      <vt:lpstr>Nunito Light</vt:lpstr>
      <vt:lpstr>Montserrat</vt:lpstr>
      <vt:lpstr>Fira Sans Condensed Medium</vt:lpstr>
      <vt:lpstr>Data Science Consulting by Slidesgo</vt:lpstr>
      <vt:lpstr>PROJECT                  BASIS DATA</vt:lpstr>
      <vt:lpstr>Naufal Althafi Handoyo</vt:lpstr>
      <vt:lpstr>A. ROLE UTAMA BASIS DATA</vt:lpstr>
      <vt:lpstr>B. ENTITAS BASIS DATA</vt:lpstr>
      <vt:lpstr>C. ATURAN BISNIS</vt:lpstr>
      <vt:lpstr>D. RELASI BASIS DATA</vt:lpstr>
      <vt:lpstr>Presentasi PowerPoint</vt:lpstr>
      <vt:lpstr>Presentasi PowerPoint</vt:lpstr>
      <vt:lpstr>E. RANCANGAN ERD</vt:lpstr>
      <vt:lpstr>LANGKAH-LANGKAH PEMBUATAN SISTEM BASIS DATA JASA ANTAR MAKANAN</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BASIS DATA</dc:title>
  <cp:lastModifiedBy>Naufal Althafi</cp:lastModifiedBy>
  <cp:revision>2</cp:revision>
  <dcterms:modified xsi:type="dcterms:W3CDTF">2022-06-06T02:15:46Z</dcterms:modified>
</cp:coreProperties>
</file>